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8" r:id="rId1"/>
  </p:sldMasterIdLst>
  <p:notesMasterIdLst>
    <p:notesMasterId r:id="rId26"/>
  </p:notesMasterIdLst>
  <p:sldIdLst>
    <p:sldId id="256" r:id="rId2"/>
    <p:sldId id="348" r:id="rId3"/>
    <p:sldId id="351" r:id="rId4"/>
    <p:sldId id="262" r:id="rId5"/>
    <p:sldId id="261" r:id="rId6"/>
    <p:sldId id="350" r:id="rId7"/>
    <p:sldId id="260" r:id="rId8"/>
    <p:sldId id="352" r:id="rId9"/>
    <p:sldId id="258" r:id="rId10"/>
    <p:sldId id="355" r:id="rId11"/>
    <p:sldId id="360" r:id="rId12"/>
    <p:sldId id="361" r:id="rId13"/>
    <p:sldId id="356" r:id="rId14"/>
    <p:sldId id="357" r:id="rId15"/>
    <p:sldId id="358" r:id="rId16"/>
    <p:sldId id="359" r:id="rId17"/>
    <p:sldId id="362" r:id="rId18"/>
    <p:sldId id="363" r:id="rId19"/>
    <p:sldId id="364" r:id="rId20"/>
    <p:sldId id="365" r:id="rId21"/>
    <p:sldId id="366" r:id="rId22"/>
    <p:sldId id="267" r:id="rId23"/>
    <p:sldId id="367" r:id="rId24"/>
    <p:sldId id="305" r:id="rId25"/>
  </p:sldIdLst>
  <p:sldSz cx="9144000" cy="5143500" type="screen16x9"/>
  <p:notesSz cx="6858000" cy="9144000"/>
  <p:embeddedFontLst>
    <p:embeddedFont>
      <p:font typeface="Josefin Sans" pitchFamily="2" charset="0"/>
      <p:regular r:id="rId27"/>
      <p:bold r:id="rId28"/>
      <p:italic r:id="rId29"/>
      <p:boldItalic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D418A68-6A12-4EEC-BD34-910C5FFDBA1E}">
  <a:tblStyle styleId="{BD418A68-6A12-4EEC-BD34-910C5FFDBA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4" d="100"/>
          <a:sy n="84" d="100"/>
        </p:scale>
        <p:origin x="990" y="5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61f6db21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61f6db21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30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4346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41562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59912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47100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03296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3308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73753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d1e87cec6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d1e87cec6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85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1161f6db217_0_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1161f6db217_0_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6191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1e87cec61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d1e87cec61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6352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973293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1824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d1e87cec6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d1e87cec6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d1e87cec61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d1e87cec61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8017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ab8d1ca927_3_6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ab8d1ca927_3_6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ab8d1ca927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ab8d1ca927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0078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b347e33a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b347e33a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1e87cec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1e87cec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1e87cec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1e87cec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0147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ab8d1ca927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ab8d1ca927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d1e87cec61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d1e87cec61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795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b347e33a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b347e33a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>
            <a:off x="-1867025" y="1013175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-229260" y="3396805"/>
            <a:ext cx="3675485" cy="189381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-315040" flipH="1">
            <a:off x="-236345" y="4475012"/>
            <a:ext cx="2114446" cy="997085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282713" y="47691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927300" y="42102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5488" y="29082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4257175" y="49018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1559288" y="391053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-5400000">
            <a:off x="6110254" y="2527892"/>
            <a:ext cx="4814046" cy="1710367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5744675" y="-169359"/>
            <a:ext cx="3627772" cy="1869298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 rot="10484934" flipH="1">
            <a:off x="7292455" y="-348495"/>
            <a:ext cx="2087045" cy="98416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 rot="10800000">
            <a:off x="5634813" y="20792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 rot="10800000">
            <a:off x="7750600" y="102480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rot="10800000">
            <a:off x="8980488" y="193977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rot="10800000">
            <a:off x="4725450" y="139996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6"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2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49" name="Google Shape;349;p22"/>
          <p:cNvSpPr/>
          <p:nvPr/>
        </p:nvSpPr>
        <p:spPr>
          <a:xfrm>
            <a:off x="59995" y="104"/>
            <a:ext cx="3198939" cy="98175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2"/>
          <p:cNvSpPr/>
          <p:nvPr/>
        </p:nvSpPr>
        <p:spPr>
          <a:xfrm rot="10800000">
            <a:off x="11674" y="-160"/>
            <a:ext cx="2577485" cy="1116125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2"/>
          <p:cNvSpPr/>
          <p:nvPr/>
        </p:nvSpPr>
        <p:spPr>
          <a:xfrm rot="10800000" flipH="1">
            <a:off x="11556" y="278"/>
            <a:ext cx="2193727" cy="1115769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22"/>
          <p:cNvSpPr/>
          <p:nvPr/>
        </p:nvSpPr>
        <p:spPr>
          <a:xfrm rot="5400000" flipH="1">
            <a:off x="3258931" y="199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2"/>
          <p:cNvSpPr/>
          <p:nvPr/>
        </p:nvSpPr>
        <p:spPr>
          <a:xfrm rot="5400000" flipH="1">
            <a:off x="1272669" y="4446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22"/>
          <p:cNvSpPr/>
          <p:nvPr/>
        </p:nvSpPr>
        <p:spPr>
          <a:xfrm rot="5400000" flipH="1">
            <a:off x="376506" y="1358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43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39"/>
          <p:cNvSpPr txBox="1">
            <a:spLocks noGrp="1"/>
          </p:cNvSpPr>
          <p:nvPr>
            <p:ph type="subTitle" idx="1"/>
          </p:nvPr>
        </p:nvSpPr>
        <p:spPr>
          <a:xfrm>
            <a:off x="1262692" y="2915250"/>
            <a:ext cx="287760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3" name="Google Shape;513;p39"/>
          <p:cNvSpPr txBox="1">
            <a:spLocks noGrp="1"/>
          </p:cNvSpPr>
          <p:nvPr>
            <p:ph type="title" hasCustomPrompt="1"/>
          </p:nvPr>
        </p:nvSpPr>
        <p:spPr>
          <a:xfrm>
            <a:off x="1262643" y="1614000"/>
            <a:ext cx="2877600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14" name="Google Shape;514;p39"/>
          <p:cNvSpPr/>
          <p:nvPr/>
        </p:nvSpPr>
        <p:spPr>
          <a:xfrm rot="-9281215">
            <a:off x="-38626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9"/>
          <p:cNvSpPr/>
          <p:nvPr/>
        </p:nvSpPr>
        <p:spPr>
          <a:xfrm rot="-9280772">
            <a:off x="-649223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9"/>
          <p:cNvSpPr/>
          <p:nvPr/>
        </p:nvSpPr>
        <p:spPr>
          <a:xfrm rot="-9281383" flipH="1">
            <a:off x="-1125488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9"/>
          <p:cNvSpPr/>
          <p:nvPr/>
        </p:nvSpPr>
        <p:spPr>
          <a:xfrm rot="10800000" flipH="1">
            <a:off x="-874529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9"/>
          <p:cNvSpPr/>
          <p:nvPr/>
        </p:nvSpPr>
        <p:spPr>
          <a:xfrm rot="9367883">
            <a:off x="-114097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9"/>
          <p:cNvSpPr/>
          <p:nvPr/>
        </p:nvSpPr>
        <p:spPr>
          <a:xfrm rot="9944222" flipH="1">
            <a:off x="-1677309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9"/>
          <p:cNvSpPr/>
          <p:nvPr/>
        </p:nvSpPr>
        <p:spPr>
          <a:xfrm rot="5400000">
            <a:off x="1614606" y="6706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9"/>
          <p:cNvSpPr/>
          <p:nvPr/>
        </p:nvSpPr>
        <p:spPr>
          <a:xfrm rot="5400000">
            <a:off x="1071344" y="42445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9"/>
          <p:cNvSpPr/>
          <p:nvPr/>
        </p:nvSpPr>
        <p:spPr>
          <a:xfrm rot="-5400000">
            <a:off x="957781" y="5179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9"/>
          <p:cNvSpPr/>
          <p:nvPr/>
        </p:nvSpPr>
        <p:spPr>
          <a:xfrm rot="5400000">
            <a:off x="415131" y="36097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35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3"/>
          <p:cNvSpPr txBox="1">
            <a:spLocks noGrp="1"/>
          </p:cNvSpPr>
          <p:nvPr>
            <p:ph type="title"/>
          </p:nvPr>
        </p:nvSpPr>
        <p:spPr>
          <a:xfrm flipH="1">
            <a:off x="1993200" y="1404463"/>
            <a:ext cx="51576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>
            <a:endParaRPr/>
          </a:p>
        </p:txBody>
      </p:sp>
      <p:sp>
        <p:nvSpPr>
          <p:cNvPr id="773" name="Google Shape;773;p53"/>
          <p:cNvSpPr txBox="1">
            <a:spLocks noGrp="1"/>
          </p:cNvSpPr>
          <p:nvPr>
            <p:ph type="body" idx="1"/>
          </p:nvPr>
        </p:nvSpPr>
        <p:spPr>
          <a:xfrm flipH="1">
            <a:off x="2997600" y="2388037"/>
            <a:ext cx="3148800" cy="12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774" name="Google Shape;774;p53"/>
          <p:cNvSpPr/>
          <p:nvPr/>
        </p:nvSpPr>
        <p:spPr>
          <a:xfrm>
            <a:off x="1030225" y="3960176"/>
            <a:ext cx="7083925" cy="1183297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5" name="Google Shape;775;p53"/>
          <p:cNvSpPr/>
          <p:nvPr/>
        </p:nvSpPr>
        <p:spPr>
          <a:xfrm flipH="1">
            <a:off x="-1" y="4362499"/>
            <a:ext cx="9144351" cy="782105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6" name="Google Shape;776;p53"/>
          <p:cNvSpPr/>
          <p:nvPr/>
        </p:nvSpPr>
        <p:spPr>
          <a:xfrm rot="6479671">
            <a:off x="5455589" y="-1428985"/>
            <a:ext cx="1502599" cy="3510848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p53"/>
          <p:cNvSpPr/>
          <p:nvPr/>
        </p:nvSpPr>
        <p:spPr>
          <a:xfrm>
            <a:off x="0" y="-167425"/>
            <a:ext cx="9144351" cy="831498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3"/>
          <p:cNvSpPr/>
          <p:nvPr/>
        </p:nvSpPr>
        <p:spPr>
          <a:xfrm>
            <a:off x="0" y="-167425"/>
            <a:ext cx="9144078" cy="911830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9" name="Google Shape;779;p53"/>
          <p:cNvSpPr/>
          <p:nvPr/>
        </p:nvSpPr>
        <p:spPr>
          <a:xfrm>
            <a:off x="1" y="4416936"/>
            <a:ext cx="9143690" cy="726902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0" name="Google Shape;780;p53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1" name="Google Shape;781;p53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2" name="Google Shape;782;p53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3" name="Google Shape;783;p53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p53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3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6" name="Google Shape;786;p53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49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64"/>
          <p:cNvSpPr/>
          <p:nvPr/>
        </p:nvSpPr>
        <p:spPr>
          <a:xfrm rot="10800000">
            <a:off x="2251306" y="-128"/>
            <a:ext cx="4462873" cy="1059925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8" name="Google Shape;958;p64"/>
          <p:cNvSpPr/>
          <p:nvPr/>
        </p:nvSpPr>
        <p:spPr>
          <a:xfrm rot="10799504" flipH="1">
            <a:off x="-6750" y="531"/>
            <a:ext cx="9154265" cy="81230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9" name="Google Shape;959;p64"/>
          <p:cNvSpPr/>
          <p:nvPr/>
        </p:nvSpPr>
        <p:spPr>
          <a:xfrm rot="-10799504">
            <a:off x="236" y="485"/>
            <a:ext cx="9154265" cy="865690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64"/>
          <p:cNvSpPr/>
          <p:nvPr/>
        </p:nvSpPr>
        <p:spPr>
          <a:xfrm rot="-4555973" flipH="1">
            <a:off x="4908829" y="2657012"/>
            <a:ext cx="1457076" cy="4557441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64"/>
          <p:cNvSpPr/>
          <p:nvPr/>
        </p:nvSpPr>
        <p:spPr>
          <a:xfrm rot="10800000" flipH="1">
            <a:off x="1" y="4443074"/>
            <a:ext cx="9154264" cy="836745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2" name="Google Shape;962;p64"/>
          <p:cNvSpPr/>
          <p:nvPr/>
        </p:nvSpPr>
        <p:spPr>
          <a:xfrm rot="10800000" flipH="1">
            <a:off x="-6750" y="4366693"/>
            <a:ext cx="9161260" cy="9175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3" name="Google Shape;963;p64"/>
          <p:cNvSpPr/>
          <p:nvPr/>
        </p:nvSpPr>
        <p:spPr>
          <a:xfrm rot="5400000">
            <a:off x="8226781" y="42534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4" name="Google Shape;964;p64"/>
          <p:cNvSpPr/>
          <p:nvPr/>
        </p:nvSpPr>
        <p:spPr>
          <a:xfrm rot="5400000">
            <a:off x="2775969" y="43758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5" name="Google Shape;965;p64"/>
          <p:cNvSpPr/>
          <p:nvPr/>
        </p:nvSpPr>
        <p:spPr>
          <a:xfrm rot="-5400000">
            <a:off x="6531806" y="41548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6" name="Google Shape;966;p64"/>
          <p:cNvSpPr/>
          <p:nvPr/>
        </p:nvSpPr>
        <p:spPr>
          <a:xfrm rot="5400000">
            <a:off x="420981" y="391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7" name="Google Shape;967;p64"/>
          <p:cNvSpPr/>
          <p:nvPr/>
        </p:nvSpPr>
        <p:spPr>
          <a:xfrm rot="5400000">
            <a:off x="7233206" y="8166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8" name="Google Shape;968;p64"/>
          <p:cNvSpPr/>
          <p:nvPr/>
        </p:nvSpPr>
        <p:spPr>
          <a:xfrm rot="5400000">
            <a:off x="5881019" y="7165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9" name="Google Shape;969;p64"/>
          <p:cNvSpPr/>
          <p:nvPr/>
        </p:nvSpPr>
        <p:spPr>
          <a:xfrm rot="5400000">
            <a:off x="2521581" y="664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0"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65"/>
          <p:cNvSpPr/>
          <p:nvPr/>
        </p:nvSpPr>
        <p:spPr>
          <a:xfrm rot="10800000" flipH="1">
            <a:off x="1206036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65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3" name="Google Shape;973;p65"/>
          <p:cNvSpPr/>
          <p:nvPr/>
        </p:nvSpPr>
        <p:spPr>
          <a:xfrm rot="10800000">
            <a:off x="-1374513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4" name="Google Shape;974;p65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5" name="Google Shape;975;p65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6" name="Google Shape;976;p65"/>
          <p:cNvSpPr/>
          <p:nvPr/>
        </p:nvSpPr>
        <p:spPr>
          <a:xfrm rot="10800000" flipH="1">
            <a:off x="-77156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7" name="Google Shape;977;p65"/>
          <p:cNvSpPr/>
          <p:nvPr/>
        </p:nvSpPr>
        <p:spPr>
          <a:xfrm>
            <a:off x="1958250" y="40720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8" name="Google Shape;978;p65"/>
          <p:cNvSpPr/>
          <p:nvPr/>
        </p:nvSpPr>
        <p:spPr>
          <a:xfrm>
            <a:off x="285300" y="38556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9" name="Google Shape;979;p65"/>
          <p:cNvSpPr/>
          <p:nvPr/>
        </p:nvSpPr>
        <p:spPr>
          <a:xfrm>
            <a:off x="4522800" y="48927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0" name="Google Shape;980;p65"/>
          <p:cNvSpPr/>
          <p:nvPr/>
        </p:nvSpPr>
        <p:spPr>
          <a:xfrm rot="10800000" flipH="1">
            <a:off x="6363775" y="113252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1" name="Google Shape;981;p65"/>
          <p:cNvSpPr/>
          <p:nvPr/>
        </p:nvSpPr>
        <p:spPr>
          <a:xfrm rot="10800000" flipH="1">
            <a:off x="8271400" y="134150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2" name="Google Shape;982;p65"/>
          <p:cNvSpPr/>
          <p:nvPr/>
        </p:nvSpPr>
        <p:spPr>
          <a:xfrm rot="10800000" flipH="1">
            <a:off x="4360525" y="3233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51">
    <p:spTree>
      <p:nvGrpSpPr>
        <p:cNvPr id="1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66"/>
          <p:cNvSpPr/>
          <p:nvPr/>
        </p:nvSpPr>
        <p:spPr>
          <a:xfrm rot="-5400000" flipH="1">
            <a:off x="7050252" y="2575411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5" name="Google Shape;985;p66"/>
          <p:cNvSpPr/>
          <p:nvPr/>
        </p:nvSpPr>
        <p:spPr>
          <a:xfrm rot="-5399497">
            <a:off x="6325430" y="1701197"/>
            <a:ext cx="4515337" cy="1121168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6" name="Google Shape;986;p66"/>
          <p:cNvSpPr/>
          <p:nvPr/>
        </p:nvSpPr>
        <p:spPr>
          <a:xfrm rot="-5400440" flipH="1">
            <a:off x="5965428" y="1974301"/>
            <a:ext cx="5161707" cy="1194801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7" name="Google Shape;987;p66"/>
          <p:cNvSpPr/>
          <p:nvPr/>
        </p:nvSpPr>
        <p:spPr>
          <a:xfrm rot="-5400000">
            <a:off x="-1791843" y="1811847"/>
            <a:ext cx="5127422" cy="1543736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" name="Google Shape;988;p66"/>
          <p:cNvSpPr/>
          <p:nvPr/>
        </p:nvSpPr>
        <p:spPr>
          <a:xfrm rot="-5400000">
            <a:off x="-1926425" y="1930649"/>
            <a:ext cx="5143202" cy="1290352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9" name="Google Shape;989;p66"/>
          <p:cNvSpPr/>
          <p:nvPr/>
        </p:nvSpPr>
        <p:spPr>
          <a:xfrm rot="-5400000" flipH="1">
            <a:off x="-1877527" y="1881640"/>
            <a:ext cx="5143337" cy="1388283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0" name="Google Shape;990;p66"/>
          <p:cNvSpPr/>
          <p:nvPr/>
        </p:nvSpPr>
        <p:spPr>
          <a:xfrm>
            <a:off x="1104550" y="27103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1" name="Google Shape;991;p66"/>
          <p:cNvSpPr/>
          <p:nvPr/>
        </p:nvSpPr>
        <p:spPr>
          <a:xfrm>
            <a:off x="1553300" y="345255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2" name="Google Shape;992;p66"/>
          <p:cNvSpPr/>
          <p:nvPr/>
        </p:nvSpPr>
        <p:spPr>
          <a:xfrm>
            <a:off x="804350" y="1051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3" name="Google Shape;993;p66"/>
          <p:cNvSpPr/>
          <p:nvPr/>
        </p:nvSpPr>
        <p:spPr>
          <a:xfrm>
            <a:off x="1169650" y="41683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66"/>
          <p:cNvSpPr/>
          <p:nvPr/>
        </p:nvSpPr>
        <p:spPr>
          <a:xfrm>
            <a:off x="1520738" y="7169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5" name="Google Shape;995;p66"/>
          <p:cNvSpPr/>
          <p:nvPr/>
        </p:nvSpPr>
        <p:spPr>
          <a:xfrm rot="10800000" flipH="1">
            <a:off x="8332050" y="1975150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6" name="Google Shape;996;p66"/>
          <p:cNvSpPr/>
          <p:nvPr/>
        </p:nvSpPr>
        <p:spPr>
          <a:xfrm rot="10800000" flipH="1">
            <a:off x="7695850" y="10064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66"/>
          <p:cNvSpPr/>
          <p:nvPr/>
        </p:nvSpPr>
        <p:spPr>
          <a:xfrm rot="10800000" flipH="1">
            <a:off x="7794238" y="449200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52"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67"/>
          <p:cNvSpPr/>
          <p:nvPr/>
        </p:nvSpPr>
        <p:spPr>
          <a:xfrm rot="-5911893" flipH="1">
            <a:off x="-358275" y="-757650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67"/>
          <p:cNvSpPr/>
          <p:nvPr/>
        </p:nvSpPr>
        <p:spPr>
          <a:xfrm rot="-515846" flipH="1">
            <a:off x="-1764995" y="-321140"/>
            <a:ext cx="4858752" cy="984749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1" name="Google Shape;1001;p67"/>
          <p:cNvSpPr/>
          <p:nvPr/>
        </p:nvSpPr>
        <p:spPr>
          <a:xfrm flipH="1">
            <a:off x="-1788061" y="-312190"/>
            <a:ext cx="4906095" cy="1060078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2" name="Google Shape;1002;p67"/>
          <p:cNvSpPr/>
          <p:nvPr/>
        </p:nvSpPr>
        <p:spPr>
          <a:xfrm rot="4888107" flipH="1">
            <a:off x="1137128" y="4138487"/>
            <a:ext cx="1679785" cy="2039064"/>
          </a:xfrm>
          <a:custGeom>
            <a:avLst/>
            <a:gdLst/>
            <a:ahLst/>
            <a:cxnLst/>
            <a:rect l="l" t="t" r="r" b="b"/>
            <a:pathLst>
              <a:path w="184937" h="139852" extrusionOk="0">
                <a:moveTo>
                  <a:pt x="59024" y="1"/>
                </a:moveTo>
                <a:cubicBezTo>
                  <a:pt x="37702" y="1"/>
                  <a:pt x="17942" y="12858"/>
                  <a:pt x="11925" y="32587"/>
                </a:cubicBezTo>
                <a:cubicBezTo>
                  <a:pt x="1" y="71595"/>
                  <a:pt x="35681" y="113191"/>
                  <a:pt x="79310" y="130384"/>
                </a:cubicBezTo>
                <a:cubicBezTo>
                  <a:pt x="95983" y="136984"/>
                  <a:pt x="112612" y="139851"/>
                  <a:pt x="127490" y="139851"/>
                </a:cubicBezTo>
                <a:cubicBezTo>
                  <a:pt x="160532" y="139851"/>
                  <a:pt x="184937" y="125708"/>
                  <a:pt x="182005" y="106905"/>
                </a:cubicBezTo>
                <a:cubicBezTo>
                  <a:pt x="175997" y="67251"/>
                  <a:pt x="140409" y="105334"/>
                  <a:pt x="114805" y="42848"/>
                </a:cubicBezTo>
                <a:cubicBezTo>
                  <a:pt x="102395" y="12395"/>
                  <a:pt x="79957" y="1"/>
                  <a:pt x="59024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67"/>
          <p:cNvSpPr/>
          <p:nvPr/>
        </p:nvSpPr>
        <p:spPr>
          <a:xfrm rot="-9922098" flipH="1">
            <a:off x="-1214868" y="4347472"/>
            <a:ext cx="4858620" cy="984751"/>
          </a:xfrm>
          <a:custGeom>
            <a:avLst/>
            <a:gdLst/>
            <a:ahLst/>
            <a:cxnLst/>
            <a:rect l="l" t="t" r="r" b="b"/>
            <a:pathLst>
              <a:path w="264364" h="48804" extrusionOk="0">
                <a:moveTo>
                  <a:pt x="0" y="1"/>
                </a:moveTo>
                <a:lnTo>
                  <a:pt x="0" y="34052"/>
                </a:lnTo>
                <a:cubicBezTo>
                  <a:pt x="3219" y="35165"/>
                  <a:pt x="6028" y="35625"/>
                  <a:pt x="8547" y="35625"/>
                </a:cubicBezTo>
                <a:cubicBezTo>
                  <a:pt x="20567" y="35625"/>
                  <a:pt x="25980" y="25146"/>
                  <a:pt x="37813" y="25146"/>
                </a:cubicBezTo>
                <a:cubicBezTo>
                  <a:pt x="42388" y="25146"/>
                  <a:pt x="47922" y="26712"/>
                  <a:pt x="55168" y="31055"/>
                </a:cubicBezTo>
                <a:cubicBezTo>
                  <a:pt x="70462" y="40234"/>
                  <a:pt x="80176" y="48502"/>
                  <a:pt x="91777" y="48502"/>
                </a:cubicBezTo>
                <a:cubicBezTo>
                  <a:pt x="98366" y="48502"/>
                  <a:pt x="105563" y="45836"/>
                  <a:pt x="114738" y="39155"/>
                </a:cubicBezTo>
                <a:cubicBezTo>
                  <a:pt x="122916" y="33205"/>
                  <a:pt x="129075" y="31386"/>
                  <a:pt x="134351" y="31386"/>
                </a:cubicBezTo>
                <a:cubicBezTo>
                  <a:pt x="142654" y="31386"/>
                  <a:pt x="148772" y="35892"/>
                  <a:pt x="157136" y="35892"/>
                </a:cubicBezTo>
                <a:cubicBezTo>
                  <a:pt x="163427" y="35892"/>
                  <a:pt x="170988" y="33343"/>
                  <a:pt x="181706" y="24412"/>
                </a:cubicBezTo>
                <a:cubicBezTo>
                  <a:pt x="184794" y="21838"/>
                  <a:pt x="187774" y="20762"/>
                  <a:pt x="190680" y="20762"/>
                </a:cubicBezTo>
                <a:cubicBezTo>
                  <a:pt x="205031" y="20762"/>
                  <a:pt x="217584" y="46994"/>
                  <a:pt x="232473" y="48634"/>
                </a:cubicBezTo>
                <a:cubicBezTo>
                  <a:pt x="233525" y="48749"/>
                  <a:pt x="234513" y="48803"/>
                  <a:pt x="235446" y="48803"/>
                </a:cubicBezTo>
                <a:cubicBezTo>
                  <a:pt x="246713" y="48803"/>
                  <a:pt x="250150" y="40916"/>
                  <a:pt x="264364" y="38048"/>
                </a:cubicBezTo>
                <a:lnTo>
                  <a:pt x="26436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67"/>
          <p:cNvSpPr/>
          <p:nvPr/>
        </p:nvSpPr>
        <p:spPr>
          <a:xfrm rot="-10346708" flipH="1">
            <a:off x="-752392" y="4478612"/>
            <a:ext cx="4905724" cy="1060054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67"/>
          <p:cNvSpPr/>
          <p:nvPr/>
        </p:nvSpPr>
        <p:spPr>
          <a:xfrm rot="5400000">
            <a:off x="1196981" y="8440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6" name="Google Shape;1006;p67"/>
          <p:cNvSpPr/>
          <p:nvPr/>
        </p:nvSpPr>
        <p:spPr>
          <a:xfrm rot="5400000">
            <a:off x="1196219" y="4467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7" name="Google Shape;1007;p67"/>
          <p:cNvSpPr/>
          <p:nvPr/>
        </p:nvSpPr>
        <p:spPr>
          <a:xfrm rot="-5400000">
            <a:off x="540156" y="6913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8" name="Google Shape;1008;p67"/>
          <p:cNvSpPr/>
          <p:nvPr/>
        </p:nvSpPr>
        <p:spPr>
          <a:xfrm rot="5400000">
            <a:off x="540006" y="38324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53">
    <p:spTree>
      <p:nvGrpSpPr>
        <p:cNvPr id="1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68"/>
          <p:cNvSpPr/>
          <p:nvPr/>
        </p:nvSpPr>
        <p:spPr>
          <a:xfrm rot="10800000">
            <a:off x="3937512" y="4410874"/>
            <a:ext cx="3936983" cy="732774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1" name="Google Shape;1011;p68"/>
          <p:cNvSpPr/>
          <p:nvPr/>
        </p:nvSpPr>
        <p:spPr>
          <a:xfrm flipH="1">
            <a:off x="3939637" y="98"/>
            <a:ext cx="5126677" cy="1295929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8"/>
          <p:cNvSpPr/>
          <p:nvPr/>
        </p:nvSpPr>
        <p:spPr>
          <a:xfrm rot="10800000" flipH="1">
            <a:off x="4720014" y="4141676"/>
            <a:ext cx="5735030" cy="100197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8"/>
          <p:cNvSpPr/>
          <p:nvPr/>
        </p:nvSpPr>
        <p:spPr>
          <a:xfrm rot="10800000" flipH="1">
            <a:off x="5013459" y="204"/>
            <a:ext cx="4130832" cy="1472837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8"/>
          <p:cNvSpPr/>
          <p:nvPr/>
        </p:nvSpPr>
        <p:spPr>
          <a:xfrm rot="10800000">
            <a:off x="5628786" y="490"/>
            <a:ext cx="3515148" cy="1472658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p68"/>
          <p:cNvSpPr/>
          <p:nvPr/>
        </p:nvSpPr>
        <p:spPr>
          <a:xfrm rot="10800000">
            <a:off x="5220582" y="4263470"/>
            <a:ext cx="3937105" cy="880179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8"/>
          <p:cNvSpPr/>
          <p:nvPr/>
        </p:nvSpPr>
        <p:spPr>
          <a:xfrm rot="5400000">
            <a:off x="6527856" y="44833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7" name="Google Shape;1017;p68"/>
          <p:cNvSpPr/>
          <p:nvPr/>
        </p:nvSpPr>
        <p:spPr>
          <a:xfrm rot="5400000">
            <a:off x="5530219" y="9452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8" name="Google Shape;1018;p68"/>
          <p:cNvSpPr/>
          <p:nvPr/>
        </p:nvSpPr>
        <p:spPr>
          <a:xfrm rot="-5400000">
            <a:off x="5871031" y="43306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68"/>
          <p:cNvSpPr/>
          <p:nvPr/>
        </p:nvSpPr>
        <p:spPr>
          <a:xfrm rot="5400000">
            <a:off x="4874006" y="3104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12475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2" hasCustomPrompt="1"/>
          </p:nvPr>
        </p:nvSpPr>
        <p:spPr>
          <a:xfrm>
            <a:off x="31056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1"/>
          </p:nvPr>
        </p:nvSpPr>
        <p:spPr>
          <a:xfrm>
            <a:off x="28154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/>
          <p:nvPr/>
        </p:nvSpPr>
        <p:spPr>
          <a:xfrm rot="10800000">
            <a:off x="-260192" y="328529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 rot="10800000">
            <a:off x="158481" y="442998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3"/>
          <p:cNvSpPr/>
          <p:nvPr/>
        </p:nvSpPr>
        <p:spPr>
          <a:xfrm>
            <a:off x="3699725" y="466367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1811013" y="438261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-332175" y="3703451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1232025" y="4017025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108888" y="3007538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3"/>
          <p:cNvSpPr/>
          <p:nvPr/>
        </p:nvSpPr>
        <p:spPr>
          <a:xfrm>
            <a:off x="5365175" y="166613"/>
            <a:ext cx="4058317" cy="1729782"/>
          </a:xfrm>
          <a:custGeom>
            <a:avLst/>
            <a:gdLst/>
            <a:ahLst/>
            <a:cxnLst/>
            <a:rect l="l" t="t" r="r" b="b"/>
            <a:pathLst>
              <a:path w="64695" h="36451" extrusionOk="0">
                <a:moveTo>
                  <a:pt x="5503" y="0"/>
                </a:moveTo>
                <a:cubicBezTo>
                  <a:pt x="2589" y="0"/>
                  <a:pt x="1" y="186"/>
                  <a:pt x="237" y="874"/>
                </a:cubicBezTo>
                <a:cubicBezTo>
                  <a:pt x="460" y="1499"/>
                  <a:pt x="4411" y="2169"/>
                  <a:pt x="5259" y="2593"/>
                </a:cubicBezTo>
                <a:cubicBezTo>
                  <a:pt x="7178" y="3552"/>
                  <a:pt x="8897" y="4869"/>
                  <a:pt x="10325" y="6454"/>
                </a:cubicBezTo>
                <a:cubicBezTo>
                  <a:pt x="13673" y="10092"/>
                  <a:pt x="16619" y="21050"/>
                  <a:pt x="24989" y="22345"/>
                </a:cubicBezTo>
                <a:cubicBezTo>
                  <a:pt x="25398" y="22407"/>
                  <a:pt x="25804" y="22437"/>
                  <a:pt x="26206" y="22437"/>
                </a:cubicBezTo>
                <a:cubicBezTo>
                  <a:pt x="31849" y="22437"/>
                  <a:pt x="36809" y="16669"/>
                  <a:pt x="38871" y="15314"/>
                </a:cubicBezTo>
                <a:cubicBezTo>
                  <a:pt x="39863" y="14681"/>
                  <a:pt x="40996" y="14362"/>
                  <a:pt x="42135" y="14362"/>
                </a:cubicBezTo>
                <a:cubicBezTo>
                  <a:pt x="43201" y="14362"/>
                  <a:pt x="44272" y="14642"/>
                  <a:pt x="45232" y="15203"/>
                </a:cubicBezTo>
                <a:cubicBezTo>
                  <a:pt x="49027" y="17502"/>
                  <a:pt x="49071" y="22858"/>
                  <a:pt x="50634" y="27010"/>
                </a:cubicBezTo>
                <a:cubicBezTo>
                  <a:pt x="52642" y="32143"/>
                  <a:pt x="57307" y="35759"/>
                  <a:pt x="62775" y="36450"/>
                </a:cubicBezTo>
                <a:cubicBezTo>
                  <a:pt x="62396" y="25269"/>
                  <a:pt x="63043" y="14065"/>
                  <a:pt x="64694" y="2994"/>
                </a:cubicBezTo>
                <a:cubicBezTo>
                  <a:pt x="57530" y="1745"/>
                  <a:pt x="50232" y="1499"/>
                  <a:pt x="42978" y="1254"/>
                </a:cubicBezTo>
                <a:cubicBezTo>
                  <a:pt x="32957" y="896"/>
                  <a:pt x="22936" y="562"/>
                  <a:pt x="12914" y="249"/>
                </a:cubicBezTo>
                <a:cubicBezTo>
                  <a:pt x="12140" y="215"/>
                  <a:pt x="8634" y="0"/>
                  <a:pt x="5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3"/>
          <p:cNvSpPr/>
          <p:nvPr/>
        </p:nvSpPr>
        <p:spPr>
          <a:xfrm>
            <a:off x="4874550" y="-333462"/>
            <a:ext cx="4130269" cy="1085168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"/>
          <p:cNvSpPr/>
          <p:nvPr/>
        </p:nvSpPr>
        <p:spPr>
          <a:xfrm rot="10800000">
            <a:off x="5365175" y="4193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 rot="10800000">
            <a:off x="7188788" y="635575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/>
          <p:cNvSpPr/>
          <p:nvPr/>
        </p:nvSpPr>
        <p:spPr>
          <a:xfrm rot="10800000">
            <a:off x="6621274" y="-43579"/>
            <a:ext cx="2874201" cy="1521816"/>
          </a:xfrm>
          <a:custGeom>
            <a:avLst/>
            <a:gdLst/>
            <a:ahLst/>
            <a:cxnLst/>
            <a:rect l="l" t="t" r="r" b="b"/>
            <a:pathLst>
              <a:path w="80952" h="42859" extrusionOk="0">
                <a:moveTo>
                  <a:pt x="7027" y="1"/>
                </a:moveTo>
                <a:cubicBezTo>
                  <a:pt x="6872" y="1"/>
                  <a:pt x="6717" y="3"/>
                  <a:pt x="6562" y="7"/>
                </a:cubicBezTo>
                <a:cubicBezTo>
                  <a:pt x="4866" y="30"/>
                  <a:pt x="3192" y="387"/>
                  <a:pt x="1629" y="1056"/>
                </a:cubicBezTo>
                <a:cubicBezTo>
                  <a:pt x="0" y="1793"/>
                  <a:pt x="89" y="2418"/>
                  <a:pt x="335" y="4114"/>
                </a:cubicBezTo>
                <a:cubicBezTo>
                  <a:pt x="982" y="8332"/>
                  <a:pt x="1652" y="12528"/>
                  <a:pt x="2321" y="16724"/>
                </a:cubicBezTo>
                <a:lnTo>
                  <a:pt x="4241" y="29022"/>
                </a:lnTo>
                <a:cubicBezTo>
                  <a:pt x="4866" y="32972"/>
                  <a:pt x="6160" y="37347"/>
                  <a:pt x="6160" y="41342"/>
                </a:cubicBezTo>
                <a:cubicBezTo>
                  <a:pt x="6227" y="41676"/>
                  <a:pt x="6294" y="42056"/>
                  <a:pt x="6562" y="42257"/>
                </a:cubicBezTo>
                <a:cubicBezTo>
                  <a:pt x="6776" y="42374"/>
                  <a:pt x="7008" y="42440"/>
                  <a:pt x="7256" y="42440"/>
                </a:cubicBezTo>
                <a:cubicBezTo>
                  <a:pt x="7292" y="42440"/>
                  <a:pt x="7328" y="42438"/>
                  <a:pt x="7365" y="42435"/>
                </a:cubicBezTo>
                <a:cubicBezTo>
                  <a:pt x="18275" y="42693"/>
                  <a:pt x="29189" y="42859"/>
                  <a:pt x="40102" y="42859"/>
                </a:cubicBezTo>
                <a:cubicBezTo>
                  <a:pt x="53724" y="42859"/>
                  <a:pt x="67345" y="42601"/>
                  <a:pt x="80951" y="41944"/>
                </a:cubicBezTo>
                <a:cubicBezTo>
                  <a:pt x="71220" y="38596"/>
                  <a:pt x="61154" y="36409"/>
                  <a:pt x="50910" y="35450"/>
                </a:cubicBezTo>
                <a:cubicBezTo>
                  <a:pt x="46357" y="35003"/>
                  <a:pt x="41513" y="34735"/>
                  <a:pt x="37741" y="32124"/>
                </a:cubicBezTo>
                <a:cubicBezTo>
                  <a:pt x="33880" y="29423"/>
                  <a:pt x="31939" y="24781"/>
                  <a:pt x="30443" y="20317"/>
                </a:cubicBezTo>
                <a:cubicBezTo>
                  <a:pt x="28948" y="15854"/>
                  <a:pt x="27609" y="11144"/>
                  <a:pt x="24439" y="7663"/>
                </a:cubicBezTo>
                <a:cubicBezTo>
                  <a:pt x="22676" y="5743"/>
                  <a:pt x="20422" y="4315"/>
                  <a:pt x="18123" y="3087"/>
                </a:cubicBezTo>
                <a:cubicBezTo>
                  <a:pt x="14732" y="1327"/>
                  <a:pt x="10908" y="1"/>
                  <a:pt x="702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/>
          <p:cNvSpPr/>
          <p:nvPr/>
        </p:nvSpPr>
        <p:spPr>
          <a:xfrm rot="10800000">
            <a:off x="7832875" y="106596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10800000">
            <a:off x="8890913" y="20106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"/>
          <p:cNvSpPr txBox="1">
            <a:spLocks noGrp="1"/>
          </p:cNvSpPr>
          <p:nvPr>
            <p:ph type="subTitle" idx="1"/>
          </p:nvPr>
        </p:nvSpPr>
        <p:spPr>
          <a:xfrm>
            <a:off x="5069450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ubTitle" idx="2"/>
          </p:nvPr>
        </p:nvSpPr>
        <p:spPr>
          <a:xfrm>
            <a:off x="50694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5"/>
          <p:cNvSpPr txBox="1">
            <a:spLocks noGrp="1"/>
          </p:cNvSpPr>
          <p:nvPr>
            <p:ph type="subTitle" idx="3"/>
          </p:nvPr>
        </p:nvSpPr>
        <p:spPr>
          <a:xfrm>
            <a:off x="1189788" y="2590588"/>
            <a:ext cx="288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5"/>
          <p:cNvSpPr txBox="1">
            <a:spLocks noGrp="1"/>
          </p:cNvSpPr>
          <p:nvPr>
            <p:ph type="subTitle" idx="4"/>
          </p:nvPr>
        </p:nvSpPr>
        <p:spPr>
          <a:xfrm>
            <a:off x="1189800" y="2882600"/>
            <a:ext cx="2884800" cy="7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5"/>
          <p:cNvSpPr/>
          <p:nvPr/>
        </p:nvSpPr>
        <p:spPr>
          <a:xfrm rot="10376871">
            <a:off x="-495921" y="-203555"/>
            <a:ext cx="4143688" cy="1411694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/>
          <p:cNvSpPr/>
          <p:nvPr/>
        </p:nvSpPr>
        <p:spPr>
          <a:xfrm>
            <a:off x="3812651" y="348974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/>
          <p:cNvSpPr/>
          <p:nvPr/>
        </p:nvSpPr>
        <p:spPr>
          <a:xfrm>
            <a:off x="593226" y="83864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/>
          <p:cNvSpPr/>
          <p:nvPr/>
        </p:nvSpPr>
        <p:spPr>
          <a:xfrm>
            <a:off x="4418776" y="6334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5"/>
          <p:cNvSpPr/>
          <p:nvPr/>
        </p:nvSpPr>
        <p:spPr>
          <a:xfrm>
            <a:off x="2981851" y="2502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"/>
          <p:cNvSpPr/>
          <p:nvPr/>
        </p:nvSpPr>
        <p:spPr>
          <a:xfrm flipH="1">
            <a:off x="-201027" y="-164602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5"/>
          <p:cNvSpPr/>
          <p:nvPr/>
        </p:nvSpPr>
        <p:spPr>
          <a:xfrm rot="10800000">
            <a:off x="-259611" y="-297078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5"/>
          <p:cNvSpPr/>
          <p:nvPr/>
        </p:nvSpPr>
        <p:spPr>
          <a:xfrm rot="-448972">
            <a:off x="5418223" y="3906226"/>
            <a:ext cx="4114989" cy="1394558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5"/>
          <p:cNvSpPr/>
          <p:nvPr/>
        </p:nvSpPr>
        <p:spPr>
          <a:xfrm rot="10800000">
            <a:off x="4710711" y="4724448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5"/>
          <p:cNvSpPr/>
          <p:nvPr/>
        </p:nvSpPr>
        <p:spPr>
          <a:xfrm rot="10800000">
            <a:off x="8391336" y="416847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5"/>
          <p:cNvSpPr/>
          <p:nvPr/>
        </p:nvSpPr>
        <p:spPr>
          <a:xfrm rot="10800000">
            <a:off x="5390761" y="416847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5"/>
          <p:cNvSpPr/>
          <p:nvPr/>
        </p:nvSpPr>
        <p:spPr>
          <a:xfrm rot="10800000">
            <a:off x="6002711" y="4756848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5"/>
          <p:cNvSpPr/>
          <p:nvPr/>
        </p:nvSpPr>
        <p:spPr>
          <a:xfrm rot="10800000" flipH="1">
            <a:off x="6276637" y="4026301"/>
            <a:ext cx="3007352" cy="1244123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5"/>
          <p:cNvSpPr/>
          <p:nvPr/>
        </p:nvSpPr>
        <p:spPr>
          <a:xfrm>
            <a:off x="6885137" y="4472397"/>
            <a:ext cx="2457436" cy="930503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7"/>
          <p:cNvSpPr txBox="1">
            <a:spLocks noGrp="1"/>
          </p:cNvSpPr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0" name="Google Shape;90;p7"/>
          <p:cNvSpPr txBox="1">
            <a:spLocks noGrp="1"/>
          </p:cNvSpPr>
          <p:nvPr>
            <p:ph type="subTitle" idx="1"/>
          </p:nvPr>
        </p:nvSpPr>
        <p:spPr>
          <a:xfrm>
            <a:off x="707650" y="2757125"/>
            <a:ext cx="4860000" cy="49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 rot="-10667561">
            <a:off x="305871" y="4396335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/>
          <p:cNvSpPr/>
          <p:nvPr/>
        </p:nvSpPr>
        <p:spPr>
          <a:xfrm rot="10800000">
            <a:off x="402459" y="4303597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/>
          <p:cNvSpPr/>
          <p:nvPr/>
        </p:nvSpPr>
        <p:spPr>
          <a:xfrm>
            <a:off x="-272112" y="4159112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/>
          <p:cNvSpPr/>
          <p:nvPr/>
        </p:nvSpPr>
        <p:spPr>
          <a:xfrm>
            <a:off x="5246676" y="482077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/>
          <p:cNvSpPr/>
          <p:nvPr/>
        </p:nvSpPr>
        <p:spPr>
          <a:xfrm>
            <a:off x="402451" y="3952199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7"/>
          <p:cNvSpPr/>
          <p:nvPr/>
        </p:nvSpPr>
        <p:spPr>
          <a:xfrm>
            <a:off x="1153051" y="439062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7"/>
          <p:cNvSpPr/>
          <p:nvPr/>
        </p:nvSpPr>
        <p:spPr>
          <a:xfrm>
            <a:off x="2859751" y="4737474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7"/>
          <p:cNvSpPr/>
          <p:nvPr/>
        </p:nvSpPr>
        <p:spPr>
          <a:xfrm rot="-132439" flipH="1">
            <a:off x="305871" y="-3991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7"/>
          <p:cNvSpPr/>
          <p:nvPr/>
        </p:nvSpPr>
        <p:spPr>
          <a:xfrm flipH="1">
            <a:off x="402459" y="-132676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7"/>
          <p:cNvSpPr/>
          <p:nvPr/>
        </p:nvSpPr>
        <p:spPr>
          <a:xfrm rot="10800000" flipH="1">
            <a:off x="-272112" y="-1087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7"/>
          <p:cNvSpPr/>
          <p:nvPr/>
        </p:nvSpPr>
        <p:spPr>
          <a:xfrm rot="10800000" flipH="1">
            <a:off x="402451" y="1086487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7"/>
          <p:cNvSpPr/>
          <p:nvPr/>
        </p:nvSpPr>
        <p:spPr>
          <a:xfrm rot="10800000" flipH="1">
            <a:off x="1153051" y="648062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7"/>
          <p:cNvSpPr/>
          <p:nvPr/>
        </p:nvSpPr>
        <p:spPr>
          <a:xfrm rot="10800000" flipH="1">
            <a:off x="2859751" y="301212"/>
            <a:ext cx="98400" cy="98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7"/>
          <p:cNvSpPr/>
          <p:nvPr/>
        </p:nvSpPr>
        <p:spPr>
          <a:xfrm rot="10800000" flipH="1">
            <a:off x="5246676" y="153112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9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07" name="Google Shape;107;p8"/>
          <p:cNvSpPr/>
          <p:nvPr/>
        </p:nvSpPr>
        <p:spPr>
          <a:xfrm flipH="1">
            <a:off x="-426404" y="-84700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"/>
          <p:cNvSpPr/>
          <p:nvPr/>
        </p:nvSpPr>
        <p:spPr>
          <a:xfrm rot="10800000">
            <a:off x="-294784" y="-365201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8"/>
          <p:cNvSpPr/>
          <p:nvPr/>
        </p:nvSpPr>
        <p:spPr>
          <a:xfrm rot="-5400147">
            <a:off x="232464" y="-691625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8"/>
          <p:cNvSpPr/>
          <p:nvPr/>
        </p:nvSpPr>
        <p:spPr>
          <a:xfrm flipH="1">
            <a:off x="683516" y="606900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8"/>
          <p:cNvSpPr/>
          <p:nvPr/>
        </p:nvSpPr>
        <p:spPr>
          <a:xfrm flipH="1">
            <a:off x="2476066" y="6665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8"/>
          <p:cNvSpPr/>
          <p:nvPr/>
        </p:nvSpPr>
        <p:spPr>
          <a:xfrm flipH="1">
            <a:off x="3173616" y="244725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8"/>
          <p:cNvSpPr/>
          <p:nvPr/>
        </p:nvSpPr>
        <p:spPr>
          <a:xfrm flipH="1">
            <a:off x="6566441" y="273550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8"/>
          <p:cNvSpPr/>
          <p:nvPr/>
        </p:nvSpPr>
        <p:spPr>
          <a:xfrm rot="10800000" flipH="1">
            <a:off x="2631095" y="4430364"/>
            <a:ext cx="6890071" cy="880003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8"/>
          <p:cNvSpPr/>
          <p:nvPr/>
        </p:nvSpPr>
        <p:spPr>
          <a:xfrm>
            <a:off x="6302893" y="4618767"/>
            <a:ext cx="3086654" cy="972101"/>
          </a:xfrm>
          <a:custGeom>
            <a:avLst/>
            <a:gdLst/>
            <a:ahLst/>
            <a:cxnLst/>
            <a:rect l="l" t="t" r="r" b="b"/>
            <a:pathLst>
              <a:path w="49839" h="23502" extrusionOk="0">
                <a:moveTo>
                  <a:pt x="12527" y="1"/>
                </a:moveTo>
                <a:cubicBezTo>
                  <a:pt x="11413" y="1"/>
                  <a:pt x="10247" y="125"/>
                  <a:pt x="9017" y="410"/>
                </a:cubicBezTo>
                <a:cubicBezTo>
                  <a:pt x="4486" y="1459"/>
                  <a:pt x="402" y="6325"/>
                  <a:pt x="157" y="11280"/>
                </a:cubicBezTo>
                <a:cubicBezTo>
                  <a:pt x="0" y="14650"/>
                  <a:pt x="1518" y="19694"/>
                  <a:pt x="5468" y="22238"/>
                </a:cubicBezTo>
                <a:cubicBezTo>
                  <a:pt x="6967" y="23186"/>
                  <a:pt x="8215" y="23502"/>
                  <a:pt x="9471" y="23502"/>
                </a:cubicBezTo>
                <a:cubicBezTo>
                  <a:pt x="10404" y="23502"/>
                  <a:pt x="11341" y="23327"/>
                  <a:pt x="12387" y="23109"/>
                </a:cubicBezTo>
                <a:cubicBezTo>
                  <a:pt x="23723" y="20797"/>
                  <a:pt x="35152" y="18016"/>
                  <a:pt x="46692" y="18016"/>
                </a:cubicBezTo>
                <a:cubicBezTo>
                  <a:pt x="47740" y="18016"/>
                  <a:pt x="48789" y="18039"/>
                  <a:pt x="49839" y="18087"/>
                </a:cubicBezTo>
                <a:cubicBezTo>
                  <a:pt x="49214" y="15520"/>
                  <a:pt x="49147" y="12820"/>
                  <a:pt x="48500" y="10253"/>
                </a:cubicBezTo>
                <a:cubicBezTo>
                  <a:pt x="47830" y="7664"/>
                  <a:pt x="46245" y="3624"/>
                  <a:pt x="43723" y="2486"/>
                </a:cubicBezTo>
                <a:cubicBezTo>
                  <a:pt x="43091" y="2196"/>
                  <a:pt x="42479" y="2074"/>
                  <a:pt x="41873" y="2074"/>
                </a:cubicBezTo>
                <a:cubicBezTo>
                  <a:pt x="38847" y="2074"/>
                  <a:pt x="35967" y="5108"/>
                  <a:pt x="31336" y="5276"/>
                </a:cubicBezTo>
                <a:cubicBezTo>
                  <a:pt x="31216" y="5280"/>
                  <a:pt x="31096" y="5282"/>
                  <a:pt x="30977" y="5282"/>
                </a:cubicBezTo>
                <a:cubicBezTo>
                  <a:pt x="24835" y="5282"/>
                  <a:pt x="19797" y="1"/>
                  <a:pt x="1252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8"/>
          <p:cNvSpPr/>
          <p:nvPr/>
        </p:nvSpPr>
        <p:spPr>
          <a:xfrm rot="5399853">
            <a:off x="7457460" y="3823444"/>
            <a:ext cx="1404839" cy="2093848"/>
          </a:xfrm>
          <a:custGeom>
            <a:avLst/>
            <a:gdLst/>
            <a:ahLst/>
            <a:cxnLst/>
            <a:rect l="l" t="t" r="r" b="b"/>
            <a:pathLst>
              <a:path w="24039" h="44420" extrusionOk="0">
                <a:moveTo>
                  <a:pt x="17715" y="1"/>
                </a:moveTo>
                <a:cubicBezTo>
                  <a:pt x="16371" y="1"/>
                  <a:pt x="14900" y="541"/>
                  <a:pt x="13704" y="2213"/>
                </a:cubicBezTo>
                <a:cubicBezTo>
                  <a:pt x="10848" y="6185"/>
                  <a:pt x="15289" y="12211"/>
                  <a:pt x="13392" y="17300"/>
                </a:cubicBezTo>
                <a:cubicBezTo>
                  <a:pt x="11272" y="22947"/>
                  <a:pt x="1" y="24509"/>
                  <a:pt x="1384" y="34262"/>
                </a:cubicBezTo>
                <a:cubicBezTo>
                  <a:pt x="2268" y="40412"/>
                  <a:pt x="11808" y="44419"/>
                  <a:pt x="18141" y="44419"/>
                </a:cubicBezTo>
                <a:cubicBezTo>
                  <a:pt x="19486" y="44419"/>
                  <a:pt x="20686" y="44239"/>
                  <a:pt x="21628" y="43860"/>
                </a:cubicBezTo>
                <a:cubicBezTo>
                  <a:pt x="21918" y="43748"/>
                  <a:pt x="23413" y="36851"/>
                  <a:pt x="23480" y="36048"/>
                </a:cubicBezTo>
                <a:cubicBezTo>
                  <a:pt x="24038" y="28549"/>
                  <a:pt x="24016" y="20983"/>
                  <a:pt x="23369" y="13484"/>
                </a:cubicBezTo>
                <a:cubicBezTo>
                  <a:pt x="23056" y="9890"/>
                  <a:pt x="22699" y="6252"/>
                  <a:pt x="22186" y="2681"/>
                </a:cubicBezTo>
                <a:cubicBezTo>
                  <a:pt x="22052" y="1766"/>
                  <a:pt x="22141" y="2168"/>
                  <a:pt x="21315" y="1320"/>
                </a:cubicBezTo>
                <a:cubicBezTo>
                  <a:pt x="20767" y="784"/>
                  <a:pt x="19333" y="1"/>
                  <a:pt x="177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8"/>
          <p:cNvSpPr/>
          <p:nvPr/>
        </p:nvSpPr>
        <p:spPr>
          <a:xfrm rot="10800000" flipH="1">
            <a:off x="8312846" y="4520067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8"/>
          <p:cNvSpPr/>
          <p:nvPr/>
        </p:nvSpPr>
        <p:spPr>
          <a:xfrm rot="10800000" flipH="1">
            <a:off x="6455196" y="43956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8"/>
          <p:cNvSpPr/>
          <p:nvPr/>
        </p:nvSpPr>
        <p:spPr>
          <a:xfrm rot="10800000" flipH="1">
            <a:off x="5822746" y="4882242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 rot="10800000" flipH="1">
            <a:off x="8749921" y="4232117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 rot="10800000" flipH="1">
            <a:off x="2364821" y="4788617"/>
            <a:ext cx="163500" cy="1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 flipH="1">
            <a:off x="181341" y="830050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3"/>
          <p:cNvSpPr txBox="1">
            <a:spLocks noGrp="1"/>
          </p:cNvSpPr>
          <p:nvPr>
            <p:ph type="title"/>
          </p:nvPr>
        </p:nvSpPr>
        <p:spPr>
          <a:xfrm>
            <a:off x="2727000" y="363275"/>
            <a:ext cx="369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13"/>
          <p:cNvSpPr txBox="1">
            <a:spLocks noGrp="1"/>
          </p:cNvSpPr>
          <p:nvPr>
            <p:ph type="subTitle" idx="1"/>
          </p:nvPr>
        </p:nvSpPr>
        <p:spPr>
          <a:xfrm>
            <a:off x="4379650" y="1868975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2"/>
          </p:nvPr>
        </p:nvSpPr>
        <p:spPr>
          <a:xfrm>
            <a:off x="50515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3"/>
          <p:cNvSpPr txBox="1">
            <a:spLocks noGrp="1"/>
          </p:cNvSpPr>
          <p:nvPr>
            <p:ph type="subTitle" idx="3"/>
          </p:nvPr>
        </p:nvSpPr>
        <p:spPr>
          <a:xfrm>
            <a:off x="934238" y="1868975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1" name="Google Shape;171;p13"/>
          <p:cNvSpPr txBox="1">
            <a:spLocks noGrp="1"/>
          </p:cNvSpPr>
          <p:nvPr>
            <p:ph type="subTitle" idx="4"/>
          </p:nvPr>
        </p:nvSpPr>
        <p:spPr>
          <a:xfrm>
            <a:off x="1536188" y="2188088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3"/>
          <p:cNvSpPr txBox="1">
            <a:spLocks noGrp="1"/>
          </p:cNvSpPr>
          <p:nvPr>
            <p:ph type="subTitle" idx="5"/>
          </p:nvPr>
        </p:nvSpPr>
        <p:spPr>
          <a:xfrm>
            <a:off x="4379600" y="3770850"/>
            <a:ext cx="3830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6"/>
          </p:nvPr>
        </p:nvSpPr>
        <p:spPr>
          <a:xfrm>
            <a:off x="50515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7"/>
          </p:nvPr>
        </p:nvSpPr>
        <p:spPr>
          <a:xfrm>
            <a:off x="934238" y="3770850"/>
            <a:ext cx="3690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8"/>
          </p:nvPr>
        </p:nvSpPr>
        <p:spPr>
          <a:xfrm>
            <a:off x="1536188" y="408997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title" idx="9" hasCustomPrompt="1"/>
          </p:nvPr>
        </p:nvSpPr>
        <p:spPr>
          <a:xfrm>
            <a:off x="2259638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7" name="Google Shape;177;p13"/>
          <p:cNvSpPr txBox="1">
            <a:spLocks noGrp="1"/>
          </p:cNvSpPr>
          <p:nvPr>
            <p:ph type="title" idx="13" hasCustomPrompt="1"/>
          </p:nvPr>
        </p:nvSpPr>
        <p:spPr>
          <a:xfrm>
            <a:off x="5775063" y="1171113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8" name="Google Shape;178;p13"/>
          <p:cNvSpPr txBox="1">
            <a:spLocks noGrp="1"/>
          </p:cNvSpPr>
          <p:nvPr>
            <p:ph type="title" idx="14" hasCustomPrompt="1"/>
          </p:nvPr>
        </p:nvSpPr>
        <p:spPr>
          <a:xfrm>
            <a:off x="2259638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9" name="Google Shape;179;p13"/>
          <p:cNvSpPr txBox="1">
            <a:spLocks noGrp="1"/>
          </p:cNvSpPr>
          <p:nvPr>
            <p:ph type="title" idx="15" hasCustomPrompt="1"/>
          </p:nvPr>
        </p:nvSpPr>
        <p:spPr>
          <a:xfrm>
            <a:off x="5775063" y="3071125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0" name="Google Shape;180;p13"/>
          <p:cNvSpPr/>
          <p:nvPr/>
        </p:nvSpPr>
        <p:spPr>
          <a:xfrm rot="-5267561">
            <a:off x="-2166865" y="2462282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/>
          <p:cNvSpPr/>
          <p:nvPr/>
        </p:nvSpPr>
        <p:spPr>
          <a:xfrm rot="-5400000">
            <a:off x="-954332" y="1253578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/>
          <p:cNvSpPr/>
          <p:nvPr/>
        </p:nvSpPr>
        <p:spPr>
          <a:xfrm rot="5400000">
            <a:off x="-672825" y="419298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"/>
          <p:cNvSpPr/>
          <p:nvPr/>
        </p:nvSpPr>
        <p:spPr>
          <a:xfrm rot="5400000">
            <a:off x="121363" y="3132963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3"/>
          <p:cNvSpPr/>
          <p:nvPr/>
        </p:nvSpPr>
        <p:spPr>
          <a:xfrm rot="5400000">
            <a:off x="993813" y="264713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3"/>
          <p:cNvSpPr/>
          <p:nvPr/>
        </p:nvSpPr>
        <p:spPr>
          <a:xfrm rot="5400000">
            <a:off x="540138" y="1290438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 rot="5400000">
            <a:off x="441438" y="2700513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/>
          <p:nvPr/>
        </p:nvSpPr>
        <p:spPr>
          <a:xfrm rot="5532439">
            <a:off x="6598811" y="1897536"/>
            <a:ext cx="4818716" cy="780968"/>
          </a:xfrm>
          <a:custGeom>
            <a:avLst/>
            <a:gdLst/>
            <a:ahLst/>
            <a:cxnLst/>
            <a:rect l="l" t="t" r="r" b="b"/>
            <a:pathLst>
              <a:path w="79484" h="14785" extrusionOk="0">
                <a:moveTo>
                  <a:pt x="64823" y="0"/>
                </a:moveTo>
                <a:cubicBezTo>
                  <a:pt x="56730" y="0"/>
                  <a:pt x="48629" y="357"/>
                  <a:pt x="40537" y="566"/>
                </a:cubicBezTo>
                <a:cubicBezTo>
                  <a:pt x="32882" y="767"/>
                  <a:pt x="25204" y="856"/>
                  <a:pt x="17548" y="856"/>
                </a:cubicBezTo>
                <a:lnTo>
                  <a:pt x="6188" y="856"/>
                </a:lnTo>
                <a:cubicBezTo>
                  <a:pt x="5806" y="856"/>
                  <a:pt x="5327" y="841"/>
                  <a:pt x="4808" y="841"/>
                </a:cubicBezTo>
                <a:cubicBezTo>
                  <a:pt x="2720" y="841"/>
                  <a:pt x="0" y="1085"/>
                  <a:pt x="519" y="3534"/>
                </a:cubicBezTo>
                <a:cubicBezTo>
                  <a:pt x="1166" y="6614"/>
                  <a:pt x="4269" y="9560"/>
                  <a:pt x="6746" y="11190"/>
                </a:cubicBezTo>
                <a:cubicBezTo>
                  <a:pt x="10540" y="13712"/>
                  <a:pt x="15160" y="14738"/>
                  <a:pt x="19713" y="14783"/>
                </a:cubicBezTo>
                <a:cubicBezTo>
                  <a:pt x="19807" y="14784"/>
                  <a:pt x="19901" y="14784"/>
                  <a:pt x="19995" y="14784"/>
                </a:cubicBezTo>
                <a:cubicBezTo>
                  <a:pt x="22334" y="14784"/>
                  <a:pt x="24671" y="14518"/>
                  <a:pt x="26967" y="14024"/>
                </a:cubicBezTo>
                <a:cubicBezTo>
                  <a:pt x="29891" y="13377"/>
                  <a:pt x="32703" y="12350"/>
                  <a:pt x="35515" y="11324"/>
                </a:cubicBezTo>
                <a:cubicBezTo>
                  <a:pt x="42724" y="8712"/>
                  <a:pt x="50045" y="6235"/>
                  <a:pt x="57633" y="5141"/>
                </a:cubicBezTo>
                <a:cubicBezTo>
                  <a:pt x="61727" y="4546"/>
                  <a:pt x="65864" y="4360"/>
                  <a:pt x="70011" y="4360"/>
                </a:cubicBezTo>
                <a:cubicBezTo>
                  <a:pt x="73167" y="4360"/>
                  <a:pt x="76330" y="4468"/>
                  <a:pt x="79484" y="4583"/>
                </a:cubicBezTo>
                <a:cubicBezTo>
                  <a:pt x="79461" y="3222"/>
                  <a:pt x="79439" y="1860"/>
                  <a:pt x="79439" y="499"/>
                </a:cubicBezTo>
                <a:cubicBezTo>
                  <a:pt x="74572" y="130"/>
                  <a:pt x="69699" y="0"/>
                  <a:pt x="648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3"/>
          <p:cNvSpPr/>
          <p:nvPr/>
        </p:nvSpPr>
        <p:spPr>
          <a:xfrm rot="5400000">
            <a:off x="7811366" y="2920743"/>
            <a:ext cx="2393629" cy="966464"/>
          </a:xfrm>
          <a:custGeom>
            <a:avLst/>
            <a:gdLst/>
            <a:ahLst/>
            <a:cxnLst/>
            <a:rect l="l" t="t" r="r" b="b"/>
            <a:pathLst>
              <a:path w="72716" h="43165" extrusionOk="0">
                <a:moveTo>
                  <a:pt x="36506" y="1"/>
                </a:moveTo>
                <a:cubicBezTo>
                  <a:pt x="24983" y="1"/>
                  <a:pt x="13559" y="1174"/>
                  <a:pt x="0" y="3973"/>
                </a:cubicBezTo>
                <a:cubicBezTo>
                  <a:pt x="982" y="6629"/>
                  <a:pt x="1205" y="12052"/>
                  <a:pt x="1853" y="14262"/>
                </a:cubicBezTo>
                <a:cubicBezTo>
                  <a:pt x="3259" y="19194"/>
                  <a:pt x="12610" y="30220"/>
                  <a:pt x="23859" y="33077"/>
                </a:cubicBezTo>
                <a:cubicBezTo>
                  <a:pt x="25907" y="33596"/>
                  <a:pt x="27823" y="33808"/>
                  <a:pt x="29631" y="33808"/>
                </a:cubicBezTo>
                <a:cubicBezTo>
                  <a:pt x="37728" y="33808"/>
                  <a:pt x="43662" y="29551"/>
                  <a:pt x="49622" y="29551"/>
                </a:cubicBezTo>
                <a:cubicBezTo>
                  <a:pt x="50569" y="29551"/>
                  <a:pt x="51516" y="29659"/>
                  <a:pt x="52472" y="29907"/>
                </a:cubicBezTo>
                <a:cubicBezTo>
                  <a:pt x="60284" y="31938"/>
                  <a:pt x="55507" y="42049"/>
                  <a:pt x="72715" y="43165"/>
                </a:cubicBezTo>
                <a:cubicBezTo>
                  <a:pt x="70483" y="29863"/>
                  <a:pt x="71086" y="16270"/>
                  <a:pt x="71689" y="2812"/>
                </a:cubicBezTo>
                <a:cubicBezTo>
                  <a:pt x="58580" y="1069"/>
                  <a:pt x="47498" y="1"/>
                  <a:pt x="3650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3"/>
          <p:cNvSpPr/>
          <p:nvPr/>
        </p:nvSpPr>
        <p:spPr>
          <a:xfrm rot="-5400000">
            <a:off x="7826590" y="3732336"/>
            <a:ext cx="2096898" cy="989152"/>
          </a:xfrm>
          <a:custGeom>
            <a:avLst/>
            <a:gdLst/>
            <a:ahLst/>
            <a:cxnLst/>
            <a:rect l="l" t="t" r="r" b="b"/>
            <a:pathLst>
              <a:path w="143993" h="61524" extrusionOk="0">
                <a:moveTo>
                  <a:pt x="25900" y="1"/>
                </a:moveTo>
                <a:cubicBezTo>
                  <a:pt x="11671" y="1"/>
                  <a:pt x="1" y="8596"/>
                  <a:pt x="1" y="8596"/>
                </a:cubicBezTo>
                <a:lnTo>
                  <a:pt x="186" y="61523"/>
                </a:lnTo>
                <a:lnTo>
                  <a:pt x="143993" y="61523"/>
                </a:lnTo>
                <a:cubicBezTo>
                  <a:pt x="138074" y="43327"/>
                  <a:pt x="128448" y="39288"/>
                  <a:pt x="117124" y="39288"/>
                </a:cubicBezTo>
                <a:cubicBezTo>
                  <a:pt x="108085" y="39288"/>
                  <a:pt x="97965" y="41861"/>
                  <a:pt x="87783" y="41861"/>
                </a:cubicBezTo>
                <a:cubicBezTo>
                  <a:pt x="83897" y="41861"/>
                  <a:pt x="80003" y="41486"/>
                  <a:pt x="76156" y="40451"/>
                </a:cubicBezTo>
                <a:cubicBezTo>
                  <a:pt x="58842" y="35830"/>
                  <a:pt x="64326" y="18763"/>
                  <a:pt x="43685" y="5269"/>
                </a:cubicBezTo>
                <a:cubicBezTo>
                  <a:pt x="37737" y="1386"/>
                  <a:pt x="31612" y="1"/>
                  <a:pt x="2590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3"/>
          <p:cNvSpPr/>
          <p:nvPr/>
        </p:nvSpPr>
        <p:spPr>
          <a:xfrm rot="-5400000">
            <a:off x="8965800" y="184432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3"/>
          <p:cNvSpPr/>
          <p:nvPr/>
        </p:nvSpPr>
        <p:spPr>
          <a:xfrm rot="-5400000">
            <a:off x="8612125" y="375164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3"/>
          <p:cNvSpPr/>
          <p:nvPr/>
        </p:nvSpPr>
        <p:spPr>
          <a:xfrm rot="-5400000">
            <a:off x="8710825" y="234157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3"/>
          <p:cNvSpPr/>
          <p:nvPr/>
        </p:nvSpPr>
        <p:spPr>
          <a:xfrm rot="-5400000">
            <a:off x="8158450" y="4777374"/>
            <a:ext cx="98400" cy="98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46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6"/>
          <p:cNvSpPr/>
          <p:nvPr/>
        </p:nvSpPr>
        <p:spPr>
          <a:xfrm rot="10800000" flipH="1">
            <a:off x="-34948" y="4374909"/>
            <a:ext cx="2505013" cy="768740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16"/>
          <p:cNvSpPr/>
          <p:nvPr/>
        </p:nvSpPr>
        <p:spPr>
          <a:xfrm flipH="1">
            <a:off x="6142736" y="0"/>
            <a:ext cx="2594745" cy="68451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6"/>
          <p:cNvSpPr/>
          <p:nvPr/>
        </p:nvSpPr>
        <p:spPr>
          <a:xfrm>
            <a:off x="6632383" y="0"/>
            <a:ext cx="3779755" cy="936000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16"/>
          <p:cNvSpPr/>
          <p:nvPr/>
        </p:nvSpPr>
        <p:spPr>
          <a:xfrm flipH="1">
            <a:off x="-5" y="4269850"/>
            <a:ext cx="2018280" cy="873809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6"/>
          <p:cNvSpPr/>
          <p:nvPr/>
        </p:nvSpPr>
        <p:spPr>
          <a:xfrm>
            <a:off x="-1" y="4269786"/>
            <a:ext cx="1717924" cy="873594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16"/>
          <p:cNvSpPr/>
          <p:nvPr/>
        </p:nvSpPr>
        <p:spPr>
          <a:xfrm flipH="1">
            <a:off x="6962402" y="0"/>
            <a:ext cx="2594826" cy="822238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6"/>
          <p:cNvSpPr/>
          <p:nvPr/>
        </p:nvSpPr>
        <p:spPr>
          <a:xfrm rot="9281215" flipH="1">
            <a:off x="6963797" y="4203731"/>
            <a:ext cx="2228124" cy="918929"/>
          </a:xfrm>
          <a:custGeom>
            <a:avLst/>
            <a:gdLst/>
            <a:ahLst/>
            <a:cxnLst/>
            <a:rect l="l" t="t" r="r" b="b"/>
            <a:pathLst>
              <a:path w="246008" h="61867" extrusionOk="0">
                <a:moveTo>
                  <a:pt x="1" y="0"/>
                </a:moveTo>
                <a:cubicBezTo>
                  <a:pt x="1" y="0"/>
                  <a:pt x="3900" y="44992"/>
                  <a:pt x="39194" y="57840"/>
                </a:cubicBezTo>
                <a:cubicBezTo>
                  <a:pt x="46974" y="60669"/>
                  <a:pt x="53930" y="61867"/>
                  <a:pt x="60240" y="61867"/>
                </a:cubicBezTo>
                <a:cubicBezTo>
                  <a:pt x="95172" y="61867"/>
                  <a:pt x="110319" y="25159"/>
                  <a:pt x="135837" y="25159"/>
                </a:cubicBezTo>
                <a:cubicBezTo>
                  <a:pt x="138295" y="25159"/>
                  <a:pt x="140849" y="25499"/>
                  <a:pt x="143526" y="26246"/>
                </a:cubicBezTo>
                <a:cubicBezTo>
                  <a:pt x="159260" y="30639"/>
                  <a:pt x="172714" y="32419"/>
                  <a:pt x="184185" y="32419"/>
                </a:cubicBezTo>
                <a:cubicBezTo>
                  <a:pt x="233145" y="32419"/>
                  <a:pt x="246008" y="0"/>
                  <a:pt x="246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6"/>
          <p:cNvSpPr/>
          <p:nvPr/>
        </p:nvSpPr>
        <p:spPr>
          <a:xfrm rot="9280772" flipH="1">
            <a:off x="6019538" y="4396562"/>
            <a:ext cx="3782980" cy="1428824"/>
          </a:xfrm>
          <a:custGeom>
            <a:avLst/>
            <a:gdLst/>
            <a:ahLst/>
            <a:cxnLst/>
            <a:rect l="l" t="t" r="r" b="b"/>
            <a:pathLst>
              <a:path w="264364" h="61984" extrusionOk="0">
                <a:moveTo>
                  <a:pt x="0" y="0"/>
                </a:moveTo>
                <a:lnTo>
                  <a:pt x="0" y="60406"/>
                </a:lnTo>
                <a:cubicBezTo>
                  <a:pt x="2845" y="61497"/>
                  <a:pt x="5907" y="61983"/>
                  <a:pt x="9094" y="61983"/>
                </a:cubicBezTo>
                <a:cubicBezTo>
                  <a:pt x="26664" y="61983"/>
                  <a:pt x="48053" y="47209"/>
                  <a:pt x="57950" y="37427"/>
                </a:cubicBezTo>
                <a:cubicBezTo>
                  <a:pt x="64434" y="31013"/>
                  <a:pt x="70724" y="28611"/>
                  <a:pt x="76592" y="28611"/>
                </a:cubicBezTo>
                <a:cubicBezTo>
                  <a:pt x="86364" y="28611"/>
                  <a:pt x="94966" y="35275"/>
                  <a:pt x="101344" y="41180"/>
                </a:cubicBezTo>
                <a:cubicBezTo>
                  <a:pt x="109706" y="48911"/>
                  <a:pt x="119411" y="51657"/>
                  <a:pt x="128732" y="51657"/>
                </a:cubicBezTo>
                <a:cubicBezTo>
                  <a:pt x="140963" y="51657"/>
                  <a:pt x="152533" y="46928"/>
                  <a:pt x="159536" y="42530"/>
                </a:cubicBezTo>
                <a:cubicBezTo>
                  <a:pt x="163971" y="39737"/>
                  <a:pt x="167611" y="38614"/>
                  <a:pt x="170732" y="38614"/>
                </a:cubicBezTo>
                <a:cubicBezTo>
                  <a:pt x="183490" y="38614"/>
                  <a:pt x="187572" y="57371"/>
                  <a:pt x="201829" y="57371"/>
                </a:cubicBezTo>
                <a:cubicBezTo>
                  <a:pt x="204682" y="57371"/>
                  <a:pt x="207942" y="56619"/>
                  <a:pt x="211761" y="54817"/>
                </a:cubicBezTo>
                <a:cubicBezTo>
                  <a:pt x="216023" y="52806"/>
                  <a:pt x="220035" y="52096"/>
                  <a:pt x="223864" y="52096"/>
                </a:cubicBezTo>
                <a:cubicBezTo>
                  <a:pt x="233065" y="52096"/>
                  <a:pt x="241204" y="56197"/>
                  <a:pt x="249202" y="56197"/>
                </a:cubicBezTo>
                <a:cubicBezTo>
                  <a:pt x="254235" y="56197"/>
                  <a:pt x="259212" y="54573"/>
                  <a:pt x="264364" y="49281"/>
                </a:cubicBezTo>
                <a:lnTo>
                  <a:pt x="26436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6"/>
          <p:cNvSpPr/>
          <p:nvPr/>
        </p:nvSpPr>
        <p:spPr>
          <a:xfrm rot="9281383">
            <a:off x="6014037" y="3898835"/>
            <a:ext cx="4264746" cy="1843807"/>
          </a:xfrm>
          <a:custGeom>
            <a:avLst/>
            <a:gdLst/>
            <a:ahLst/>
            <a:cxnLst/>
            <a:rect l="l" t="t" r="r" b="b"/>
            <a:pathLst>
              <a:path w="264337" h="53519" extrusionOk="0">
                <a:moveTo>
                  <a:pt x="0" y="0"/>
                </a:moveTo>
                <a:lnTo>
                  <a:pt x="0" y="15527"/>
                </a:lnTo>
                <a:cubicBezTo>
                  <a:pt x="1926" y="15152"/>
                  <a:pt x="3735" y="14976"/>
                  <a:pt x="5438" y="14976"/>
                </a:cubicBezTo>
                <a:cubicBezTo>
                  <a:pt x="30663" y="14976"/>
                  <a:pt x="32875" y="53519"/>
                  <a:pt x="53900" y="53519"/>
                </a:cubicBezTo>
                <a:cubicBezTo>
                  <a:pt x="54445" y="53519"/>
                  <a:pt x="55002" y="53493"/>
                  <a:pt x="55573" y="53440"/>
                </a:cubicBezTo>
                <a:cubicBezTo>
                  <a:pt x="76094" y="51555"/>
                  <a:pt x="75382" y="25592"/>
                  <a:pt x="95618" y="25592"/>
                </a:cubicBezTo>
                <a:cubicBezTo>
                  <a:pt x="98284" y="25592"/>
                  <a:pt x="101312" y="26042"/>
                  <a:pt x="104800" y="27057"/>
                </a:cubicBezTo>
                <a:cubicBezTo>
                  <a:pt x="116474" y="30462"/>
                  <a:pt x="126065" y="31818"/>
                  <a:pt x="134168" y="31818"/>
                </a:cubicBezTo>
                <a:cubicBezTo>
                  <a:pt x="165913" y="31818"/>
                  <a:pt x="174833" y="11001"/>
                  <a:pt x="196809" y="11001"/>
                </a:cubicBezTo>
                <a:cubicBezTo>
                  <a:pt x="197872" y="11001"/>
                  <a:pt x="198967" y="11050"/>
                  <a:pt x="200095" y="11152"/>
                </a:cubicBezTo>
                <a:cubicBezTo>
                  <a:pt x="229610" y="13799"/>
                  <a:pt x="221509" y="30730"/>
                  <a:pt x="264337" y="35806"/>
                </a:cubicBezTo>
                <a:lnTo>
                  <a:pt x="264337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6"/>
          <p:cNvSpPr/>
          <p:nvPr/>
        </p:nvSpPr>
        <p:spPr>
          <a:xfrm rot="10800000" flipH="1">
            <a:off x="-874529" y="63632"/>
            <a:ext cx="2443246" cy="939991"/>
          </a:xfrm>
          <a:custGeom>
            <a:avLst/>
            <a:gdLst/>
            <a:ahLst/>
            <a:cxnLst/>
            <a:rect l="l" t="t" r="r" b="b"/>
            <a:pathLst>
              <a:path w="283357" h="76391" extrusionOk="0">
                <a:moveTo>
                  <a:pt x="0" y="76391"/>
                </a:moveTo>
                <a:cubicBezTo>
                  <a:pt x="0" y="76391"/>
                  <a:pt x="7446" y="11303"/>
                  <a:pt x="69809" y="27459"/>
                </a:cubicBezTo>
                <a:cubicBezTo>
                  <a:pt x="163419" y="51659"/>
                  <a:pt x="141479" y="1"/>
                  <a:pt x="215011" y="3524"/>
                </a:cubicBezTo>
                <a:cubicBezTo>
                  <a:pt x="283357" y="6716"/>
                  <a:pt x="283024" y="76391"/>
                  <a:pt x="283024" y="7639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6"/>
          <p:cNvSpPr/>
          <p:nvPr/>
        </p:nvSpPr>
        <p:spPr>
          <a:xfrm rot="9367883">
            <a:off x="-1140979" y="-338044"/>
            <a:ext cx="3153951" cy="1121150"/>
          </a:xfrm>
          <a:custGeom>
            <a:avLst/>
            <a:gdLst/>
            <a:ahLst/>
            <a:cxnLst/>
            <a:rect l="l" t="t" r="r" b="b"/>
            <a:pathLst>
              <a:path w="264364" h="43920" extrusionOk="0">
                <a:moveTo>
                  <a:pt x="219423" y="1"/>
                </a:moveTo>
                <a:cubicBezTo>
                  <a:pt x="218735" y="1"/>
                  <a:pt x="218026" y="14"/>
                  <a:pt x="217297" y="39"/>
                </a:cubicBezTo>
                <a:cubicBezTo>
                  <a:pt x="193855" y="856"/>
                  <a:pt x="190998" y="14255"/>
                  <a:pt x="172689" y="14255"/>
                </a:cubicBezTo>
                <a:cubicBezTo>
                  <a:pt x="167988" y="14255"/>
                  <a:pt x="162268" y="13372"/>
                  <a:pt x="154919" y="11165"/>
                </a:cubicBezTo>
                <a:cubicBezTo>
                  <a:pt x="146746" y="8716"/>
                  <a:pt x="139552" y="7721"/>
                  <a:pt x="133072" y="7721"/>
                </a:cubicBezTo>
                <a:cubicBezTo>
                  <a:pt x="104893" y="7721"/>
                  <a:pt x="90210" y="26543"/>
                  <a:pt x="67183" y="26543"/>
                </a:cubicBezTo>
                <a:cubicBezTo>
                  <a:pt x="66131" y="26543"/>
                  <a:pt x="65061" y="26504"/>
                  <a:pt x="63971" y="26422"/>
                </a:cubicBezTo>
                <a:cubicBezTo>
                  <a:pt x="34457" y="24207"/>
                  <a:pt x="42828" y="9572"/>
                  <a:pt x="0" y="5305"/>
                </a:cubicBezTo>
                <a:lnTo>
                  <a:pt x="0" y="43920"/>
                </a:lnTo>
                <a:lnTo>
                  <a:pt x="264364" y="43920"/>
                </a:lnTo>
                <a:lnTo>
                  <a:pt x="264364" y="9491"/>
                </a:lnTo>
                <a:cubicBezTo>
                  <a:pt x="261782" y="9924"/>
                  <a:pt x="259493" y="10114"/>
                  <a:pt x="257424" y="10114"/>
                </a:cubicBezTo>
                <a:cubicBezTo>
                  <a:pt x="242345" y="10114"/>
                  <a:pt x="238978" y="1"/>
                  <a:pt x="219423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16"/>
          <p:cNvSpPr/>
          <p:nvPr/>
        </p:nvSpPr>
        <p:spPr>
          <a:xfrm rot="9944222" flipH="1">
            <a:off x="-1677309" y="-294645"/>
            <a:ext cx="3605366" cy="1194753"/>
          </a:xfrm>
          <a:custGeom>
            <a:avLst/>
            <a:gdLst/>
            <a:ahLst/>
            <a:cxnLst/>
            <a:rect l="l" t="t" r="r" b="b"/>
            <a:pathLst>
              <a:path w="264364" h="40820" extrusionOk="0">
                <a:moveTo>
                  <a:pt x="224094" y="1"/>
                </a:moveTo>
                <a:cubicBezTo>
                  <a:pt x="221694" y="1"/>
                  <a:pt x="219079" y="167"/>
                  <a:pt x="216217" y="530"/>
                </a:cubicBezTo>
                <a:cubicBezTo>
                  <a:pt x="190574" y="3768"/>
                  <a:pt x="189388" y="22268"/>
                  <a:pt x="168921" y="22268"/>
                </a:cubicBezTo>
                <a:cubicBezTo>
                  <a:pt x="166175" y="22268"/>
                  <a:pt x="163082" y="21935"/>
                  <a:pt x="159536" y="21188"/>
                </a:cubicBezTo>
                <a:cubicBezTo>
                  <a:pt x="147862" y="18719"/>
                  <a:pt x="138271" y="17735"/>
                  <a:pt x="130168" y="17735"/>
                </a:cubicBezTo>
                <a:cubicBezTo>
                  <a:pt x="98424" y="17735"/>
                  <a:pt x="89504" y="32828"/>
                  <a:pt x="67530" y="32828"/>
                </a:cubicBezTo>
                <a:cubicBezTo>
                  <a:pt x="66466" y="32828"/>
                  <a:pt x="65371" y="32792"/>
                  <a:pt x="64241" y="32718"/>
                </a:cubicBezTo>
                <a:cubicBezTo>
                  <a:pt x="34727" y="30801"/>
                  <a:pt x="42828" y="18541"/>
                  <a:pt x="0" y="14842"/>
                </a:cubicBezTo>
                <a:lnTo>
                  <a:pt x="0" y="40819"/>
                </a:lnTo>
                <a:lnTo>
                  <a:pt x="264364" y="40819"/>
                </a:lnTo>
                <a:lnTo>
                  <a:pt x="264364" y="17785"/>
                </a:lnTo>
                <a:cubicBezTo>
                  <a:pt x="250431" y="15121"/>
                  <a:pt x="247008" y="1"/>
                  <a:pt x="22409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 txBox="1">
            <a:spLocks noGrp="1"/>
          </p:cNvSpPr>
          <p:nvPr>
            <p:ph type="title"/>
          </p:nvPr>
        </p:nvSpPr>
        <p:spPr>
          <a:xfrm>
            <a:off x="2550000" y="3290249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2250150" y="1355551"/>
            <a:ext cx="4643700" cy="16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None/>
              <a:defRPr sz="2400"/>
            </a:lvl1pPr>
            <a:lvl2pPr lvl="1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8" name="Google Shape;258;p16"/>
          <p:cNvSpPr/>
          <p:nvPr/>
        </p:nvSpPr>
        <p:spPr>
          <a:xfrm rot="5400000">
            <a:off x="2341731" y="480990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"/>
          <p:cNvSpPr/>
          <p:nvPr/>
        </p:nvSpPr>
        <p:spPr>
          <a:xfrm rot="5400000">
            <a:off x="989544" y="47098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16"/>
          <p:cNvSpPr/>
          <p:nvPr/>
        </p:nvSpPr>
        <p:spPr>
          <a:xfrm rot="-5400000">
            <a:off x="1684906" y="465721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6"/>
          <p:cNvSpPr/>
          <p:nvPr/>
        </p:nvSpPr>
        <p:spPr>
          <a:xfrm rot="5400000">
            <a:off x="333331" y="40750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16"/>
          <p:cNvSpPr/>
          <p:nvPr/>
        </p:nvSpPr>
        <p:spPr>
          <a:xfrm rot="5400000">
            <a:off x="957006" y="60078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6"/>
          <p:cNvSpPr/>
          <p:nvPr/>
        </p:nvSpPr>
        <p:spPr>
          <a:xfrm rot="5400000">
            <a:off x="8564894" y="4842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6"/>
          <p:cNvSpPr/>
          <p:nvPr/>
        </p:nvSpPr>
        <p:spPr>
          <a:xfrm rot="-5400000">
            <a:off x="234781" y="10034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6"/>
          <p:cNvSpPr/>
          <p:nvPr/>
        </p:nvSpPr>
        <p:spPr>
          <a:xfrm rot="5400000">
            <a:off x="1477081" y="140794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16"/>
          <p:cNvSpPr/>
          <p:nvPr/>
        </p:nvSpPr>
        <p:spPr>
          <a:xfrm rot="5400000">
            <a:off x="8233156" y="4337769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16"/>
          <p:cNvSpPr/>
          <p:nvPr/>
        </p:nvSpPr>
        <p:spPr>
          <a:xfrm rot="5400000">
            <a:off x="7390894" y="455883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6"/>
          <p:cNvSpPr/>
          <p:nvPr/>
        </p:nvSpPr>
        <p:spPr>
          <a:xfrm rot="-5400000">
            <a:off x="8911081" y="3557681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6"/>
          <p:cNvSpPr/>
          <p:nvPr/>
        </p:nvSpPr>
        <p:spPr>
          <a:xfrm rot="5400000">
            <a:off x="7296606" y="520994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3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"/>
          <p:cNvSpPr txBox="1">
            <a:spLocks noGrp="1"/>
          </p:cNvSpPr>
          <p:nvPr>
            <p:ph type="title"/>
          </p:nvPr>
        </p:nvSpPr>
        <p:spPr>
          <a:xfrm>
            <a:off x="710000" y="2261338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72" name="Google Shape;272;p17"/>
          <p:cNvSpPr txBox="1">
            <a:spLocks noGrp="1"/>
          </p:cNvSpPr>
          <p:nvPr>
            <p:ph type="title" idx="2" hasCustomPrompt="1"/>
          </p:nvPr>
        </p:nvSpPr>
        <p:spPr>
          <a:xfrm>
            <a:off x="710000" y="1164675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73" name="Google Shape;273;p17"/>
          <p:cNvSpPr txBox="1">
            <a:spLocks noGrp="1"/>
          </p:cNvSpPr>
          <p:nvPr>
            <p:ph type="subTitle" idx="1"/>
          </p:nvPr>
        </p:nvSpPr>
        <p:spPr>
          <a:xfrm>
            <a:off x="710000" y="3123913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7"/>
          <p:cNvSpPr/>
          <p:nvPr/>
        </p:nvSpPr>
        <p:spPr>
          <a:xfrm rot="10800000">
            <a:off x="3794725" y="3526224"/>
            <a:ext cx="5269500" cy="1617301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17"/>
          <p:cNvSpPr/>
          <p:nvPr/>
        </p:nvSpPr>
        <p:spPr>
          <a:xfrm flipH="1">
            <a:off x="4079409" y="0"/>
            <a:ext cx="3848746" cy="1015396"/>
          </a:xfrm>
          <a:custGeom>
            <a:avLst/>
            <a:gdLst/>
            <a:ahLst/>
            <a:cxnLst/>
            <a:rect l="l" t="t" r="r" b="b"/>
            <a:pathLst>
              <a:path w="299106" h="92815" extrusionOk="0">
                <a:moveTo>
                  <a:pt x="296744" y="0"/>
                </a:moveTo>
                <a:cubicBezTo>
                  <a:pt x="296744" y="0"/>
                  <a:pt x="299105" y="58876"/>
                  <a:pt x="213742" y="35045"/>
                </a:cubicBezTo>
                <a:cubicBezTo>
                  <a:pt x="149627" y="17191"/>
                  <a:pt x="133321" y="92815"/>
                  <a:pt x="82635" y="92815"/>
                </a:cubicBezTo>
                <a:cubicBezTo>
                  <a:pt x="45376" y="92815"/>
                  <a:pt x="1" y="70755"/>
                  <a:pt x="1350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7"/>
          <p:cNvSpPr/>
          <p:nvPr/>
        </p:nvSpPr>
        <p:spPr>
          <a:xfrm>
            <a:off x="4805860" y="0"/>
            <a:ext cx="5606452" cy="1388382"/>
          </a:xfrm>
          <a:custGeom>
            <a:avLst/>
            <a:gdLst/>
            <a:ahLst/>
            <a:cxnLst/>
            <a:rect l="l" t="t" r="r" b="b"/>
            <a:pathLst>
              <a:path w="295582" h="107710" extrusionOk="0">
                <a:moveTo>
                  <a:pt x="3890" y="648"/>
                </a:moveTo>
                <a:cubicBezTo>
                  <a:pt x="3890" y="648"/>
                  <a:pt x="1" y="60607"/>
                  <a:pt x="64065" y="49263"/>
                </a:cubicBezTo>
                <a:cubicBezTo>
                  <a:pt x="132883" y="37164"/>
                  <a:pt x="123484" y="107710"/>
                  <a:pt x="183551" y="107710"/>
                </a:cubicBezTo>
                <a:cubicBezTo>
                  <a:pt x="232814" y="107710"/>
                  <a:pt x="209155" y="40513"/>
                  <a:pt x="252368" y="34787"/>
                </a:cubicBezTo>
                <a:cubicBezTo>
                  <a:pt x="295582" y="29061"/>
                  <a:pt x="285751" y="0"/>
                  <a:pt x="2857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17"/>
          <p:cNvSpPr/>
          <p:nvPr/>
        </p:nvSpPr>
        <p:spPr>
          <a:xfrm>
            <a:off x="4898284" y="3305534"/>
            <a:ext cx="4245815" cy="1838051"/>
          </a:xfrm>
          <a:custGeom>
            <a:avLst/>
            <a:gdLst/>
            <a:ahLst/>
            <a:cxnLst/>
            <a:rect l="l" t="t" r="r" b="b"/>
            <a:pathLst>
              <a:path w="285673" h="154588" extrusionOk="0">
                <a:moveTo>
                  <a:pt x="2715" y="154588"/>
                </a:moveTo>
                <a:cubicBezTo>
                  <a:pt x="2715" y="154588"/>
                  <a:pt x="0" y="113633"/>
                  <a:pt x="45298" y="113633"/>
                </a:cubicBezTo>
                <a:cubicBezTo>
                  <a:pt x="90596" y="113633"/>
                  <a:pt x="125888" y="112160"/>
                  <a:pt x="135972" y="50651"/>
                </a:cubicBezTo>
                <a:cubicBezTo>
                  <a:pt x="144194" y="621"/>
                  <a:pt x="221914" y="1"/>
                  <a:pt x="238978" y="40955"/>
                </a:cubicBezTo>
                <a:cubicBezTo>
                  <a:pt x="255965" y="81987"/>
                  <a:pt x="285673" y="81987"/>
                  <a:pt x="285673" y="81987"/>
                </a:cubicBezTo>
                <a:lnTo>
                  <a:pt x="285673" y="1545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17"/>
          <p:cNvSpPr/>
          <p:nvPr/>
        </p:nvSpPr>
        <p:spPr>
          <a:xfrm flipH="1">
            <a:off x="5529737" y="3305400"/>
            <a:ext cx="3614274" cy="1837882"/>
          </a:xfrm>
          <a:custGeom>
            <a:avLst/>
            <a:gdLst/>
            <a:ahLst/>
            <a:cxnLst/>
            <a:rect l="l" t="t" r="r" b="b"/>
            <a:pathLst>
              <a:path w="305002" h="196093" extrusionOk="0">
                <a:moveTo>
                  <a:pt x="0" y="27686"/>
                </a:moveTo>
                <a:cubicBezTo>
                  <a:pt x="0" y="27686"/>
                  <a:pt x="68206" y="0"/>
                  <a:pt x="88558" y="59039"/>
                </a:cubicBezTo>
                <a:cubicBezTo>
                  <a:pt x="108910" y="118077"/>
                  <a:pt x="211769" y="29244"/>
                  <a:pt x="211769" y="120186"/>
                </a:cubicBezTo>
                <a:cubicBezTo>
                  <a:pt x="211769" y="172257"/>
                  <a:pt x="305002" y="135404"/>
                  <a:pt x="280800" y="196092"/>
                </a:cubicBezTo>
                <a:lnTo>
                  <a:pt x="0" y="196092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7"/>
          <p:cNvSpPr/>
          <p:nvPr/>
        </p:nvSpPr>
        <p:spPr>
          <a:xfrm flipH="1">
            <a:off x="5295901" y="0"/>
            <a:ext cx="3848110" cy="1219360"/>
          </a:xfrm>
          <a:custGeom>
            <a:avLst/>
            <a:gdLst/>
            <a:ahLst/>
            <a:cxnLst/>
            <a:rect l="l" t="t" r="r" b="b"/>
            <a:pathLst>
              <a:path w="294198" h="130204" extrusionOk="0">
                <a:moveTo>
                  <a:pt x="283570" y="0"/>
                </a:moveTo>
                <a:cubicBezTo>
                  <a:pt x="283570" y="0"/>
                  <a:pt x="294198" y="57826"/>
                  <a:pt x="203889" y="45181"/>
                </a:cubicBezTo>
                <a:cubicBezTo>
                  <a:pt x="141812" y="36461"/>
                  <a:pt x="157999" y="89109"/>
                  <a:pt x="113581" y="109929"/>
                </a:cubicBezTo>
                <a:cubicBezTo>
                  <a:pt x="70252" y="130203"/>
                  <a:pt x="37442" y="67963"/>
                  <a:pt x="0" y="114071"/>
                </a:cubicBezTo>
                <a:lnTo>
                  <a:pt x="0" y="436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7"/>
          <p:cNvSpPr/>
          <p:nvPr/>
        </p:nvSpPr>
        <p:spPr>
          <a:xfrm rot="5400000">
            <a:off x="7269506" y="1055856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17"/>
          <p:cNvSpPr/>
          <p:nvPr/>
        </p:nvSpPr>
        <p:spPr>
          <a:xfrm rot="5400000">
            <a:off x="5917319" y="95579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17"/>
          <p:cNvSpPr/>
          <p:nvPr/>
        </p:nvSpPr>
        <p:spPr>
          <a:xfrm rot="-5400000">
            <a:off x="6612681" y="903169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"/>
          <p:cNvSpPr/>
          <p:nvPr/>
        </p:nvSpPr>
        <p:spPr>
          <a:xfrm rot="5400000">
            <a:off x="5261106" y="3210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7"/>
          <p:cNvSpPr/>
          <p:nvPr/>
        </p:nvSpPr>
        <p:spPr>
          <a:xfrm rot="-5400000" flipH="1">
            <a:off x="4341681" y="4753331"/>
            <a:ext cx="163500" cy="16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7"/>
          <p:cNvSpPr/>
          <p:nvPr/>
        </p:nvSpPr>
        <p:spPr>
          <a:xfrm rot="5400000" flipH="1">
            <a:off x="5326056" y="4329444"/>
            <a:ext cx="98400" cy="987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7"/>
          <p:cNvSpPr/>
          <p:nvPr/>
        </p:nvSpPr>
        <p:spPr>
          <a:xfrm rot="-5400000" flipH="1">
            <a:off x="7106006" y="3674706"/>
            <a:ext cx="163500" cy="16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40000" y="363275"/>
            <a:ext cx="806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40000" y="1152475"/>
            <a:ext cx="8064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8" r:id="rId6"/>
    <p:sldLayoutId id="2147483659" r:id="rId7"/>
    <p:sldLayoutId id="2147483662" r:id="rId8"/>
    <p:sldLayoutId id="2147483663" r:id="rId9"/>
    <p:sldLayoutId id="2147483668" r:id="rId10"/>
    <p:sldLayoutId id="2147483685" r:id="rId11"/>
    <p:sldLayoutId id="2147483699" r:id="rId12"/>
    <p:sldLayoutId id="2147483710" r:id="rId13"/>
    <p:sldLayoutId id="2147483711" r:id="rId14"/>
    <p:sldLayoutId id="2147483712" r:id="rId15"/>
    <p:sldLayoutId id="2147483713" r:id="rId16"/>
    <p:sldLayoutId id="214748371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74"/>
          <p:cNvSpPr txBox="1">
            <a:spLocks noGrp="1"/>
          </p:cNvSpPr>
          <p:nvPr>
            <p:ph type="ctrTitle"/>
          </p:nvPr>
        </p:nvSpPr>
        <p:spPr>
          <a:xfrm>
            <a:off x="678600" y="1484550"/>
            <a:ext cx="7787100" cy="20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 Fare for Airline Routes</a:t>
            </a:r>
            <a:endParaRPr dirty="0"/>
          </a:p>
        </p:txBody>
      </p:sp>
      <p:sp>
        <p:nvSpPr>
          <p:cNvPr id="1035" name="Google Shape;1035;p74"/>
          <p:cNvSpPr txBox="1">
            <a:spLocks noGrp="1"/>
          </p:cNvSpPr>
          <p:nvPr>
            <p:ph type="subTitle" idx="1"/>
          </p:nvPr>
        </p:nvSpPr>
        <p:spPr>
          <a:xfrm>
            <a:off x="2547575" y="3466725"/>
            <a:ext cx="4048800" cy="3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 3241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Madison Yonash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95"/>
          <p:cNvSpPr txBox="1">
            <a:spLocks noGrp="1"/>
          </p:cNvSpPr>
          <p:nvPr>
            <p:ph type="subTitle" idx="1"/>
          </p:nvPr>
        </p:nvSpPr>
        <p:spPr>
          <a:xfrm>
            <a:off x="490757" y="1670114"/>
            <a:ext cx="4261932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Supervised learning techniques to perform regression to estimate route </a:t>
            </a:r>
            <a:r>
              <a:rPr lang="en" sz="1400" b="1" dirty="0"/>
              <a:t>fare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Perform </a:t>
            </a:r>
            <a:r>
              <a:rPr lang="en" sz="1400" b="1" dirty="0"/>
              <a:t>5-fold cross validation </a:t>
            </a:r>
            <a:r>
              <a:rPr lang="en" sz="1400" dirty="0"/>
              <a:t>on each model 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P</a:t>
            </a:r>
            <a:r>
              <a:rPr lang="en" sz="1400" dirty="0"/>
              <a:t>erform </a:t>
            </a:r>
            <a:r>
              <a:rPr lang="en" sz="1400" b="1" dirty="0"/>
              <a:t>stepwise selection </a:t>
            </a:r>
            <a:r>
              <a:rPr lang="en" sz="1400" dirty="0"/>
              <a:t>on linear and logistic regression to reduce number of predictors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dirty="0"/>
              <a:t>Evaluate models by examining </a:t>
            </a:r>
            <a:r>
              <a:rPr lang="en" sz="1400" b="1" dirty="0"/>
              <a:t>R</a:t>
            </a:r>
            <a:r>
              <a:rPr lang="en" sz="1400" b="1" baseline="30000" dirty="0"/>
              <a:t>2</a:t>
            </a:r>
            <a:r>
              <a:rPr lang="en" sz="1400" b="1" dirty="0"/>
              <a:t>, in-sample MSE, and out-of-sample MSE</a:t>
            </a:r>
          </a:p>
        </p:txBody>
      </p:sp>
      <p:sp>
        <p:nvSpPr>
          <p:cNvPr id="1292" name="Google Shape;1292;p95"/>
          <p:cNvSpPr txBox="1">
            <a:spLocks noGrp="1"/>
          </p:cNvSpPr>
          <p:nvPr>
            <p:ph type="title"/>
          </p:nvPr>
        </p:nvSpPr>
        <p:spPr>
          <a:xfrm>
            <a:off x="46139" y="717514"/>
            <a:ext cx="4978867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/>
              <a:t>Methods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8B4F3-7EB2-D971-6257-9C4635961BB6}"/>
              </a:ext>
            </a:extLst>
          </p:cNvPr>
          <p:cNvSpPr txBox="1"/>
          <p:nvPr/>
        </p:nvSpPr>
        <p:spPr>
          <a:xfrm>
            <a:off x="5872294" y="1450930"/>
            <a:ext cx="2728518" cy="2241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864"/>
              </a:buClr>
              <a:buSzPts val="1400"/>
              <a:tabLst/>
              <a:defRPr/>
            </a:pPr>
            <a:r>
              <a:rPr lang="en-US" dirty="0">
                <a:solidFill>
                  <a:srgbClr val="28897B"/>
                </a:solidFill>
                <a:latin typeface="Open Sans"/>
                <a:ea typeface="Open Sans"/>
                <a:cs typeface="Open Sans"/>
                <a:sym typeface="Open Sans"/>
              </a:rPr>
              <a:t>Techniques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28897B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 used:</a:t>
            </a:r>
          </a:p>
          <a:p>
            <a:pPr marL="457200" marR="0" lvl="0" indent="-317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864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28897B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Linear Regression</a:t>
            </a:r>
          </a:p>
          <a:p>
            <a:pPr marL="457200" marR="0" lvl="0" indent="-31750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A6864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28897B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Logistic Regression</a:t>
            </a:r>
          </a:p>
          <a:p>
            <a:pPr marL="457200" marR="0" lvl="0" indent="-31750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A6864"/>
              </a:buClr>
              <a:buSzPts val="1400"/>
              <a:buFont typeface="Open Sans"/>
              <a:buChar char="●"/>
              <a:tabLst/>
              <a:defRPr/>
            </a:pPr>
            <a:r>
              <a:rPr lang="en-US" dirty="0">
                <a:solidFill>
                  <a:srgbClr val="28897B"/>
                </a:solidFill>
                <a:latin typeface="Open Sans"/>
                <a:ea typeface="Open Sans"/>
                <a:cs typeface="Open Sans"/>
                <a:sym typeface="Open Sans"/>
              </a:rPr>
              <a:t>Ridge Regression</a:t>
            </a:r>
          </a:p>
          <a:p>
            <a:pPr marL="457200" marR="0" lvl="0" indent="-31750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A6864"/>
              </a:buClr>
              <a:buSzPts val="1400"/>
              <a:buFont typeface="Open Sans"/>
              <a:buChar char="●"/>
              <a:tabLst/>
              <a:defRPr/>
            </a:pPr>
            <a:r>
              <a:rPr lang="en-US" dirty="0">
                <a:solidFill>
                  <a:srgbClr val="28897B"/>
                </a:solidFill>
                <a:latin typeface="Open Sans"/>
                <a:ea typeface="Open Sans"/>
                <a:cs typeface="Open Sans"/>
                <a:sym typeface="Open Sans"/>
              </a:rPr>
              <a:t>Lasso Regression</a:t>
            </a:r>
          </a:p>
          <a:p>
            <a:pPr marL="457200" marR="0" lvl="0" indent="-31750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A6864"/>
              </a:buClr>
              <a:buSzPts val="1400"/>
              <a:buFont typeface="Open Sans"/>
              <a:buChar char="●"/>
              <a:tabLst/>
              <a:defRPr/>
            </a:pPr>
            <a:r>
              <a:rPr lang="en-US" dirty="0">
                <a:solidFill>
                  <a:srgbClr val="28897B"/>
                </a:solidFill>
                <a:latin typeface="Open Sans"/>
                <a:ea typeface="Open Sans"/>
                <a:cs typeface="Open Sans"/>
                <a:sym typeface="Open Sans"/>
              </a:rPr>
              <a:t>Random Forest</a:t>
            </a:r>
          </a:p>
          <a:p>
            <a:pPr marL="457200" marR="0" lvl="0" indent="-317500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A6864"/>
              </a:buClr>
              <a:buSzPts val="1400"/>
              <a:buFont typeface="Open Sans"/>
              <a:buChar char="●"/>
              <a:tabLst/>
              <a:defRPr/>
            </a:pPr>
            <a:r>
              <a:rPr lang="en-US" dirty="0">
                <a:solidFill>
                  <a:srgbClr val="28897B"/>
                </a:solidFill>
                <a:latin typeface="Open Sans"/>
                <a:ea typeface="Open Sans"/>
                <a:cs typeface="Open Sans"/>
                <a:sym typeface="Open Sans"/>
              </a:rPr>
              <a:t>Support Vector Machine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492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/>
          <p:cNvSpPr txBox="1">
            <a:spLocks noGrp="1"/>
          </p:cNvSpPr>
          <p:nvPr>
            <p:ph type="title"/>
          </p:nvPr>
        </p:nvSpPr>
        <p:spPr>
          <a:xfrm>
            <a:off x="220617" y="1915763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Linear Regression</a:t>
            </a:r>
            <a:endParaRPr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B087E-5347-6428-CECC-BDF557A5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490" y="2862796"/>
            <a:ext cx="4708254" cy="1065087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C787741-99C7-8F16-EB15-E26B9E7A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300381" y="1646388"/>
            <a:ext cx="3692593" cy="2281495"/>
          </a:xfrm>
          <a:prstGeom prst="rect">
            <a:avLst/>
          </a:prstGeom>
          <a:noFill/>
          <a:ln w="762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27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/>
          <p:cNvSpPr txBox="1">
            <a:spLocks noGrp="1"/>
          </p:cNvSpPr>
          <p:nvPr>
            <p:ph type="title"/>
          </p:nvPr>
        </p:nvSpPr>
        <p:spPr>
          <a:xfrm>
            <a:off x="220617" y="1915763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Logistic </a:t>
            </a:r>
            <a:r>
              <a:rPr lang="en" sz="3600" dirty="0"/>
              <a:t>Regression</a:t>
            </a:r>
            <a:endParaRPr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B087E-5347-6428-CECC-BDF557A5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490" y="2875989"/>
            <a:ext cx="4708254" cy="103870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C787741-99C7-8F16-EB15-E26B9E7A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300381" y="1646388"/>
            <a:ext cx="3692593" cy="2281495"/>
          </a:xfrm>
          <a:prstGeom prst="rect">
            <a:avLst/>
          </a:prstGeom>
          <a:noFill/>
          <a:ln w="762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90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/>
          <p:cNvSpPr txBox="1">
            <a:spLocks noGrp="1"/>
          </p:cNvSpPr>
          <p:nvPr>
            <p:ph type="title"/>
          </p:nvPr>
        </p:nvSpPr>
        <p:spPr>
          <a:xfrm>
            <a:off x="220617" y="1915763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Ridge Regression</a:t>
            </a:r>
            <a:endParaRPr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B087E-5347-6428-CECC-BDF557A5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490" y="2868140"/>
            <a:ext cx="4708254" cy="1054398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C787741-99C7-8F16-EB15-E26B9E7A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300381" y="1646388"/>
            <a:ext cx="3692593" cy="2281495"/>
          </a:xfrm>
          <a:prstGeom prst="rect">
            <a:avLst/>
          </a:prstGeom>
          <a:noFill/>
          <a:ln w="762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050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/>
          <p:cNvSpPr txBox="1">
            <a:spLocks noGrp="1"/>
          </p:cNvSpPr>
          <p:nvPr>
            <p:ph type="title"/>
          </p:nvPr>
        </p:nvSpPr>
        <p:spPr>
          <a:xfrm>
            <a:off x="220617" y="1915763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Lasso Regression</a:t>
            </a:r>
            <a:endParaRPr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B087E-5347-6428-CECC-BDF557A5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490" y="2866809"/>
            <a:ext cx="4708254" cy="1057061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C787741-99C7-8F16-EB15-E26B9E7A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300381" y="1646388"/>
            <a:ext cx="3692593" cy="2281495"/>
          </a:xfrm>
          <a:prstGeom prst="rect">
            <a:avLst/>
          </a:prstGeom>
          <a:noFill/>
          <a:ln w="762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380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/>
          <p:cNvSpPr txBox="1">
            <a:spLocks noGrp="1"/>
          </p:cNvSpPr>
          <p:nvPr>
            <p:ph type="title"/>
          </p:nvPr>
        </p:nvSpPr>
        <p:spPr>
          <a:xfrm>
            <a:off x="220617" y="1915763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Random Forest</a:t>
            </a:r>
            <a:endParaRPr sz="4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B087E-5347-6428-CECC-BDF557A5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490" y="2865237"/>
            <a:ext cx="4708254" cy="1060205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C787741-99C7-8F16-EB15-E26B9E7A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300381" y="1646388"/>
            <a:ext cx="3692593" cy="2281495"/>
          </a:xfrm>
          <a:prstGeom prst="rect">
            <a:avLst/>
          </a:prstGeom>
          <a:noFill/>
          <a:ln w="762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6344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/>
          <p:cNvSpPr txBox="1">
            <a:spLocks noGrp="1"/>
          </p:cNvSpPr>
          <p:nvPr>
            <p:ph type="title"/>
          </p:nvPr>
        </p:nvSpPr>
        <p:spPr>
          <a:xfrm>
            <a:off x="220617" y="1915763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Support Vector Machine</a:t>
            </a:r>
            <a:endParaRPr sz="3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B087E-5347-6428-CECC-BDF557A5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490" y="2875563"/>
            <a:ext cx="4708254" cy="1039553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C787741-99C7-8F16-EB15-E26B9E7A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300381" y="1646388"/>
            <a:ext cx="3692593" cy="2281495"/>
          </a:xfrm>
          <a:prstGeom prst="rect">
            <a:avLst/>
          </a:prstGeom>
          <a:noFill/>
          <a:ln w="762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055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0;p79">
            <a:extLst>
              <a:ext uri="{FF2B5EF4-FFF2-40B4-BE49-F238E27FC236}">
                <a16:creationId xmlns:a16="http://schemas.microsoft.com/office/drawing/2014/main" id="{83286367-D754-CD65-499F-AEDC8C5C1660}"/>
              </a:ext>
            </a:extLst>
          </p:cNvPr>
          <p:cNvSpPr txBox="1">
            <a:spLocks/>
          </p:cNvSpPr>
          <p:nvPr/>
        </p:nvSpPr>
        <p:spPr>
          <a:xfrm flipH="1">
            <a:off x="1" y="248503"/>
            <a:ext cx="9143999" cy="79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Comparing Models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654BFC-7A9F-62C7-30FE-037E2631C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279931"/>
              </p:ext>
            </p:extLst>
          </p:nvPr>
        </p:nvGraphicFramePr>
        <p:xfrm>
          <a:off x="1180051" y="1068257"/>
          <a:ext cx="7041160" cy="3428243"/>
        </p:xfrm>
        <a:graphic>
          <a:graphicData uri="http://schemas.openxmlformats.org/drawingml/2006/table">
            <a:tbl>
              <a:tblPr firstRow="1" bandRow="1">
                <a:tableStyleId>{BD418A68-6A12-4EEC-BD34-910C5FFDBA1E}</a:tableStyleId>
              </a:tblPr>
              <a:tblGrid>
                <a:gridCol w="1760290">
                  <a:extLst>
                    <a:ext uri="{9D8B030D-6E8A-4147-A177-3AD203B41FA5}">
                      <a16:colId xmlns:a16="http://schemas.microsoft.com/office/drawing/2014/main" val="531660518"/>
                    </a:ext>
                  </a:extLst>
                </a:gridCol>
                <a:gridCol w="1760290">
                  <a:extLst>
                    <a:ext uri="{9D8B030D-6E8A-4147-A177-3AD203B41FA5}">
                      <a16:colId xmlns:a16="http://schemas.microsoft.com/office/drawing/2014/main" val="4180476669"/>
                    </a:ext>
                  </a:extLst>
                </a:gridCol>
                <a:gridCol w="1760290">
                  <a:extLst>
                    <a:ext uri="{9D8B030D-6E8A-4147-A177-3AD203B41FA5}">
                      <a16:colId xmlns:a16="http://schemas.microsoft.com/office/drawing/2014/main" val="3926524373"/>
                    </a:ext>
                  </a:extLst>
                </a:gridCol>
                <a:gridCol w="1760290">
                  <a:extLst>
                    <a:ext uri="{9D8B030D-6E8A-4147-A177-3AD203B41FA5}">
                      <a16:colId xmlns:a16="http://schemas.microsoft.com/office/drawing/2014/main" val="2065867273"/>
                    </a:ext>
                  </a:extLst>
                </a:gridCol>
              </a:tblGrid>
              <a:tr h="6024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</a:t>
                      </a:r>
                    </a:p>
                  </a:txBody>
                  <a:tcPr marL="23813" marR="23813" marT="23813" marB="23813" anchor="b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</a:t>
                      </a:r>
                      <a:r>
                        <a:rPr lang="en-US" sz="1600" b="1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lang="en-US" sz="1600" b="1" baseline="300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3813" marR="23813" marT="23813" marB="23813" anchor="b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 Sample RMSE</a:t>
                      </a:r>
                    </a:p>
                  </a:txBody>
                  <a:tcPr marL="23813" marR="23813" marT="23813" marB="23813" anchor="b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Out of Sample RMSE</a:t>
                      </a:r>
                    </a:p>
                  </a:txBody>
                  <a:tcPr marL="23813" marR="23813" marT="23813" marB="23813" anchor="b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651705"/>
                  </a:ext>
                </a:extLst>
              </a:tr>
              <a:tr h="4709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Linear</a:t>
                      </a:r>
                    </a:p>
                  </a:txBody>
                  <a:tcPr marL="23813" marR="23813" marT="23813" marB="23813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0.7669</a:t>
                      </a:r>
                    </a:p>
                  </a:txBody>
                  <a:tcPr marL="23813" marR="23813" marT="23813" marB="2381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36.137</a:t>
                      </a:r>
                    </a:p>
                  </a:txBody>
                  <a:tcPr marL="23813" marR="23813" marT="23813" marB="2381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34.5521</a:t>
                      </a:r>
                    </a:p>
                  </a:txBody>
                  <a:tcPr marL="23813" marR="23813" marT="23813" marB="23813"/>
                </a:tc>
                <a:extLst>
                  <a:ext uri="{0D108BD9-81ED-4DB2-BD59-A6C34878D82A}">
                    <a16:rowId xmlns:a16="http://schemas.microsoft.com/office/drawing/2014/main" val="3696132198"/>
                  </a:ext>
                </a:extLst>
              </a:tr>
              <a:tr h="4709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Logistic</a:t>
                      </a:r>
                    </a:p>
                  </a:txBody>
                  <a:tcPr marL="23813" marR="23813" marT="23813" marB="23813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0.7697</a:t>
                      </a:r>
                    </a:p>
                  </a:txBody>
                  <a:tcPr marL="23813" marR="23813" marT="23813" marB="2381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36.419</a:t>
                      </a:r>
                    </a:p>
                  </a:txBody>
                  <a:tcPr marL="23813" marR="23813" marT="23813" marB="2381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34.5521</a:t>
                      </a:r>
                    </a:p>
                  </a:txBody>
                  <a:tcPr marL="23813" marR="23813" marT="23813" marB="23813"/>
                </a:tc>
                <a:extLst>
                  <a:ext uri="{0D108BD9-81ED-4DB2-BD59-A6C34878D82A}">
                    <a16:rowId xmlns:a16="http://schemas.microsoft.com/office/drawing/2014/main" val="3527365012"/>
                  </a:ext>
                </a:extLst>
              </a:tr>
              <a:tr h="4709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Ridge</a:t>
                      </a:r>
                    </a:p>
                  </a:txBody>
                  <a:tcPr marL="23813" marR="23813" marT="23813" marB="23813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0.7706</a:t>
                      </a:r>
                    </a:p>
                  </a:txBody>
                  <a:tcPr marL="23813" marR="23813" marT="23813" marB="2381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35.886</a:t>
                      </a:r>
                    </a:p>
                  </a:txBody>
                  <a:tcPr marL="23813" marR="23813" marT="23813" marB="2381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34.4968</a:t>
                      </a:r>
                    </a:p>
                  </a:txBody>
                  <a:tcPr marL="23813" marR="23813" marT="23813" marB="23813"/>
                </a:tc>
                <a:extLst>
                  <a:ext uri="{0D108BD9-81ED-4DB2-BD59-A6C34878D82A}">
                    <a16:rowId xmlns:a16="http://schemas.microsoft.com/office/drawing/2014/main" val="364571290"/>
                  </a:ext>
                </a:extLst>
              </a:tr>
              <a:tr h="4709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Lasso</a:t>
                      </a:r>
                    </a:p>
                  </a:txBody>
                  <a:tcPr marL="23813" marR="23813" marT="23813" marB="23813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0.7651</a:t>
                      </a:r>
                    </a:p>
                  </a:txBody>
                  <a:tcPr marL="23813" marR="23813" marT="23813" marB="2381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36.341</a:t>
                      </a:r>
                    </a:p>
                  </a:txBody>
                  <a:tcPr marL="23813" marR="23813" marT="23813" marB="2381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35.336</a:t>
                      </a:r>
                    </a:p>
                  </a:txBody>
                  <a:tcPr marL="23813" marR="23813" marT="23813" marB="23813"/>
                </a:tc>
                <a:extLst>
                  <a:ext uri="{0D108BD9-81ED-4DB2-BD59-A6C34878D82A}">
                    <a16:rowId xmlns:a16="http://schemas.microsoft.com/office/drawing/2014/main" val="321625537"/>
                  </a:ext>
                </a:extLst>
              </a:tr>
              <a:tr h="4709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Random Forest</a:t>
                      </a:r>
                    </a:p>
                  </a:txBody>
                  <a:tcPr marL="23813" marR="23813" marT="23813" marB="23813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0.8810</a:t>
                      </a:r>
                    </a:p>
                  </a:txBody>
                  <a:tcPr marL="23813" marR="23813" marT="23813" marB="2381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26.651</a:t>
                      </a:r>
                    </a:p>
                  </a:txBody>
                  <a:tcPr marL="23813" marR="23813" marT="23813" marB="2381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25.232</a:t>
                      </a:r>
                    </a:p>
                  </a:txBody>
                  <a:tcPr marL="23813" marR="23813" marT="23813" marB="23813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53842"/>
                  </a:ext>
                </a:extLst>
              </a:tr>
              <a:tr h="4709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SVM </a:t>
                      </a:r>
                    </a:p>
                  </a:txBody>
                  <a:tcPr marL="23813" marR="23813" marT="23813" marB="23813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0.7696</a:t>
                      </a:r>
                    </a:p>
                  </a:txBody>
                  <a:tcPr marL="23813" marR="23813" marT="23813" marB="2381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36.3103</a:t>
                      </a:r>
                    </a:p>
                  </a:txBody>
                  <a:tcPr marL="23813" marR="23813" marT="23813" marB="23813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34.612</a:t>
                      </a:r>
                    </a:p>
                  </a:txBody>
                  <a:tcPr marL="23813" marR="23813" marT="23813" marB="23813"/>
                </a:tc>
                <a:extLst>
                  <a:ext uri="{0D108BD9-81ED-4DB2-BD59-A6C34878D82A}">
                    <a16:rowId xmlns:a16="http://schemas.microsoft.com/office/drawing/2014/main" val="28074637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89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p90"/>
          <p:cNvSpPr txBox="1">
            <a:spLocks noGrp="1"/>
          </p:cNvSpPr>
          <p:nvPr>
            <p:ph type="title"/>
          </p:nvPr>
        </p:nvSpPr>
        <p:spPr>
          <a:xfrm>
            <a:off x="1115191" y="496281"/>
            <a:ext cx="69136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latin typeface="Josefin Sans" pitchFamily="2" charset="0"/>
              </a:rPr>
              <a:t>Random Forest Variable Importance Plot</a:t>
            </a:r>
            <a:endParaRPr sz="3200" dirty="0">
              <a:latin typeface="Josefin Sans" pitchFamily="2" charset="0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E2A5BA2-DDF9-F860-B31A-FD5166CC3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049" y="1761689"/>
            <a:ext cx="4985901" cy="3080533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5337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95"/>
          <p:cNvSpPr txBox="1">
            <a:spLocks noGrp="1"/>
          </p:cNvSpPr>
          <p:nvPr>
            <p:ph type="subTitle" idx="1"/>
          </p:nvPr>
        </p:nvSpPr>
        <p:spPr>
          <a:xfrm>
            <a:off x="906012" y="2136416"/>
            <a:ext cx="3867650" cy="6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Implementing </a:t>
            </a:r>
            <a:r>
              <a:rPr lang="en-US" sz="1400" b="1" dirty="0"/>
              <a:t>random forest</a:t>
            </a:r>
            <a:r>
              <a:rPr lang="en-US" sz="1400" dirty="0"/>
              <a:t> for regression as it performed the best in the initial test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b="1" dirty="0"/>
              <a:t>Omitting variables</a:t>
            </a:r>
            <a:r>
              <a:rPr lang="en-US" sz="1400" dirty="0"/>
              <a:t> that we will not have before a route is offered</a:t>
            </a: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Aim is to create a model an airline could use when </a:t>
            </a:r>
            <a:r>
              <a:rPr lang="en-US" sz="1400" b="1" dirty="0"/>
              <a:t>trying to set a fare </a:t>
            </a:r>
            <a:r>
              <a:rPr lang="en-US" sz="1400" dirty="0"/>
              <a:t>for a new route being offered</a:t>
            </a:r>
            <a:endParaRPr lang="en" sz="1400" dirty="0"/>
          </a:p>
        </p:txBody>
      </p:sp>
      <p:sp>
        <p:nvSpPr>
          <p:cNvPr id="1292" name="Google Shape;1292;p95"/>
          <p:cNvSpPr txBox="1">
            <a:spLocks noGrp="1"/>
          </p:cNvSpPr>
          <p:nvPr>
            <p:ph type="title"/>
          </p:nvPr>
        </p:nvSpPr>
        <p:spPr>
          <a:xfrm>
            <a:off x="-33556" y="926816"/>
            <a:ext cx="4978867" cy="120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it-IT" sz="3600" dirty="0"/>
              <a:t>Model to Estimate Fare for New Routes</a:t>
            </a:r>
            <a:endParaRPr sz="4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F8B4F3-7EB2-D971-6257-9C4635961BB6}"/>
              </a:ext>
            </a:extLst>
          </p:cNvPr>
          <p:cNvSpPr txBox="1"/>
          <p:nvPr/>
        </p:nvSpPr>
        <p:spPr>
          <a:xfrm>
            <a:off x="5884879" y="2006612"/>
            <a:ext cx="272851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marR="0" lvl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864"/>
              </a:buClr>
              <a:buSzPts val="1400"/>
              <a:tabLst/>
              <a:defRPr/>
            </a:pPr>
            <a:r>
              <a:rPr lang="en-US" dirty="0">
                <a:solidFill>
                  <a:srgbClr val="28897B"/>
                </a:solidFill>
                <a:latin typeface="Open Sans"/>
                <a:ea typeface="Open Sans"/>
                <a:cs typeface="Open Sans"/>
                <a:sym typeface="Open Sans"/>
              </a:rPr>
              <a:t>Variables omitted: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rgbClr val="28897B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17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864"/>
              </a:buClr>
              <a:buSzPts val="1400"/>
              <a:buFont typeface="Open Sans"/>
              <a:buChar char="●"/>
              <a:tabLst/>
              <a:defRPr/>
            </a:pP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28897B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NEW</a:t>
            </a:r>
          </a:p>
          <a:p>
            <a:pPr marL="457200" marR="0" lvl="0" indent="-317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864"/>
              </a:buClr>
              <a:buSzPts val="1400"/>
              <a:buFont typeface="Open Sans"/>
              <a:buChar char="●"/>
              <a:tabLst/>
              <a:defRPr/>
            </a:pPr>
            <a:r>
              <a:rPr lang="en-US" dirty="0">
                <a:solidFill>
                  <a:srgbClr val="28897B"/>
                </a:solidFill>
                <a:latin typeface="Open Sans"/>
                <a:ea typeface="Open Sans"/>
                <a:cs typeface="Open Sans"/>
                <a:sym typeface="Open Sans"/>
              </a:rPr>
              <a:t>HI</a:t>
            </a:r>
          </a:p>
          <a:p>
            <a:pPr marL="457200" marR="0" lvl="0" indent="-3175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A6864"/>
              </a:buClr>
              <a:buSzPts val="1400"/>
              <a:buFont typeface="Open Sans"/>
              <a:buChar char="●"/>
              <a:tabLst/>
              <a:defRPr/>
            </a:pPr>
            <a:r>
              <a:rPr lang="en-US" dirty="0">
                <a:solidFill>
                  <a:srgbClr val="28897B"/>
                </a:solidFill>
                <a:latin typeface="Open Sans"/>
                <a:ea typeface="Open Sans"/>
                <a:cs typeface="Open Sans"/>
                <a:sym typeface="Open Sans"/>
              </a:rPr>
              <a:t>PAX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387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81"/>
          <p:cNvSpPr txBox="1">
            <a:spLocks noGrp="1"/>
          </p:cNvSpPr>
          <p:nvPr>
            <p:ph type="title"/>
          </p:nvPr>
        </p:nvSpPr>
        <p:spPr>
          <a:xfrm>
            <a:off x="710000" y="1281177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Airfares Data</a:t>
            </a:r>
            <a:endParaRPr sz="4400" dirty="0"/>
          </a:p>
        </p:txBody>
      </p:sp>
      <p:sp>
        <p:nvSpPr>
          <p:cNvPr id="1104" name="Google Shape;1104;p81"/>
          <p:cNvSpPr txBox="1">
            <a:spLocks noGrp="1"/>
          </p:cNvSpPr>
          <p:nvPr>
            <p:ph type="title" idx="2"/>
          </p:nvPr>
        </p:nvSpPr>
        <p:spPr>
          <a:xfrm>
            <a:off x="710000" y="567267"/>
            <a:ext cx="29328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Introduction</a:t>
            </a:r>
            <a:endParaRPr sz="3600" dirty="0"/>
          </a:p>
        </p:txBody>
      </p:sp>
      <p:sp>
        <p:nvSpPr>
          <p:cNvPr id="1105" name="Google Shape;1105;p81"/>
          <p:cNvSpPr txBox="1">
            <a:spLocks noGrp="1"/>
          </p:cNvSpPr>
          <p:nvPr>
            <p:ph type="subTitle" idx="1"/>
          </p:nvPr>
        </p:nvSpPr>
        <p:spPr>
          <a:xfrm>
            <a:off x="710000" y="3040023"/>
            <a:ext cx="4184976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" dirty="0">
                <a:solidFill>
                  <a:schemeClr val="dk2"/>
                </a:solidFill>
              </a:rPr>
              <a:t>Variables Include: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2"/>
                </a:solidFill>
              </a:rPr>
              <a:t>DISTANCE: Distance from start to end of route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2"/>
                </a:solidFill>
              </a:rPr>
              <a:t>COUPON: Avg number of stops for the route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2"/>
                </a:solidFill>
              </a:rPr>
              <a:t>SW: If Southwest offers flights along that route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dirty="0">
                <a:solidFill>
                  <a:schemeClr val="dk2"/>
                </a:solidFill>
              </a:rPr>
              <a:t>CODE_CITY: Airport code and city, either starting or ending code, city</a:t>
            </a:r>
            <a:endParaRPr dirty="0">
              <a:solidFill>
                <a:schemeClr val="dk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2C3CDD-A688-686E-7781-E00D0840BF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843"/>
          <a:stretch/>
        </p:blipFill>
        <p:spPr>
          <a:xfrm>
            <a:off x="5368806" y="1309721"/>
            <a:ext cx="3611608" cy="252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87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/>
          <p:cNvSpPr txBox="1">
            <a:spLocks noGrp="1"/>
          </p:cNvSpPr>
          <p:nvPr>
            <p:ph type="title"/>
          </p:nvPr>
        </p:nvSpPr>
        <p:spPr>
          <a:xfrm>
            <a:off x="220617" y="1646388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it-IT" sz="3600" dirty="0"/>
              <a:t>Model to Estimate Fare for New Routes</a:t>
            </a:r>
            <a:endParaRPr sz="3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0B087E-5347-6428-CECC-BDF557A516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6490" y="2869138"/>
            <a:ext cx="4708254" cy="1052402"/>
          </a:xfrm>
          <a:prstGeom prst="rect">
            <a:avLst/>
          </a:prstGeom>
          <a:ln w="76200">
            <a:solidFill>
              <a:schemeClr val="tx2"/>
            </a:solidFill>
          </a:ln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2C787741-99C7-8F16-EB15-E26B9E7AD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300381" y="1646388"/>
            <a:ext cx="3692593" cy="2281494"/>
          </a:xfrm>
          <a:prstGeom prst="rect">
            <a:avLst/>
          </a:prstGeom>
          <a:noFill/>
          <a:ln w="76200">
            <a:solidFill>
              <a:schemeClr val="tx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45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0;p79">
            <a:extLst>
              <a:ext uri="{FF2B5EF4-FFF2-40B4-BE49-F238E27FC236}">
                <a16:creationId xmlns:a16="http://schemas.microsoft.com/office/drawing/2014/main" id="{83286367-D754-CD65-499F-AEDC8C5C1660}"/>
              </a:ext>
            </a:extLst>
          </p:cNvPr>
          <p:cNvSpPr txBox="1">
            <a:spLocks/>
          </p:cNvSpPr>
          <p:nvPr/>
        </p:nvSpPr>
        <p:spPr>
          <a:xfrm flipH="1">
            <a:off x="0" y="684730"/>
            <a:ext cx="9143999" cy="79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Comparing Models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22654BFC-7A9F-62C7-30FE-037E2631C3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015187"/>
              </p:ext>
            </p:extLst>
          </p:nvPr>
        </p:nvGraphicFramePr>
        <p:xfrm>
          <a:off x="734035" y="1798100"/>
          <a:ext cx="7675930" cy="1608699"/>
        </p:xfrm>
        <a:graphic>
          <a:graphicData uri="http://schemas.openxmlformats.org/drawingml/2006/table">
            <a:tbl>
              <a:tblPr firstRow="1" bandRow="1">
                <a:tableStyleId>{BD418A68-6A12-4EEC-BD34-910C5FFDBA1E}</a:tableStyleId>
              </a:tblPr>
              <a:tblGrid>
                <a:gridCol w="2739006">
                  <a:extLst>
                    <a:ext uri="{9D8B030D-6E8A-4147-A177-3AD203B41FA5}">
                      <a16:colId xmlns:a16="http://schemas.microsoft.com/office/drawing/2014/main" val="531660518"/>
                    </a:ext>
                  </a:extLst>
                </a:gridCol>
                <a:gridCol w="1866552">
                  <a:extLst>
                    <a:ext uri="{9D8B030D-6E8A-4147-A177-3AD203B41FA5}">
                      <a16:colId xmlns:a16="http://schemas.microsoft.com/office/drawing/2014/main" val="4180476669"/>
                    </a:ext>
                  </a:extLst>
                </a:gridCol>
                <a:gridCol w="1535186">
                  <a:extLst>
                    <a:ext uri="{9D8B030D-6E8A-4147-A177-3AD203B41FA5}">
                      <a16:colId xmlns:a16="http://schemas.microsoft.com/office/drawing/2014/main" val="3926524373"/>
                    </a:ext>
                  </a:extLst>
                </a:gridCol>
                <a:gridCol w="1535186">
                  <a:extLst>
                    <a:ext uri="{9D8B030D-6E8A-4147-A177-3AD203B41FA5}">
                      <a16:colId xmlns:a16="http://schemas.microsoft.com/office/drawing/2014/main" val="2065867273"/>
                    </a:ext>
                  </a:extLst>
                </a:gridCol>
              </a:tblGrid>
              <a:tr h="602423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Model</a:t>
                      </a:r>
                    </a:p>
                  </a:txBody>
                  <a:tcPr marL="23813" marR="23813" marT="23813" marB="23813" anchor="b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R</a:t>
                      </a:r>
                      <a:r>
                        <a:rPr lang="en-US" sz="1600" b="1" i="0" u="none" strike="noStrike" baseline="30000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</a:t>
                      </a:r>
                      <a:endParaRPr lang="en-US" sz="1600" b="1" baseline="30000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3813" marR="23813" marT="23813" marB="23813" anchor="b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In Sample RMSE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3813" marR="23813" marT="23813" marB="23813" anchor="b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Out of Sample RMSE</a:t>
                      </a:r>
                      <a:endParaRPr lang="en-US" sz="1600" b="1" dirty="0">
                        <a:solidFill>
                          <a:schemeClr val="bg1"/>
                        </a:solidFill>
                        <a:effectLst/>
                        <a:latin typeface="Open Sans" panose="020B0606030504020204" pitchFamily="34" charset="0"/>
                        <a:ea typeface="Open Sans" panose="020B0606030504020204" pitchFamily="34" charset="0"/>
                        <a:cs typeface="Open Sans" panose="020B0606030504020204" pitchFamily="34" charset="0"/>
                      </a:endParaRPr>
                    </a:p>
                  </a:txBody>
                  <a:tcPr marL="23813" marR="23813" marT="23813" marB="23813" anchor="b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2651705"/>
                  </a:ext>
                </a:extLst>
              </a:tr>
              <a:tr h="4709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All Predictors</a:t>
                      </a:r>
                    </a:p>
                  </a:txBody>
                  <a:tcPr marL="23813" marR="23813" marT="23813" marB="23813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0.8810</a:t>
                      </a:r>
                    </a:p>
                  </a:txBody>
                  <a:tcPr marL="23813" marR="23813" marT="23813" marB="23813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26.651</a:t>
                      </a:r>
                    </a:p>
                  </a:txBody>
                  <a:tcPr marL="23813" marR="23813" marT="23813" marB="23813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25.232</a:t>
                      </a:r>
                    </a:p>
                  </a:txBody>
                  <a:tcPr marL="23813" marR="23813" marT="23813" marB="23813" anchor="ctr"/>
                </a:tc>
                <a:extLst>
                  <a:ext uri="{0D108BD9-81ED-4DB2-BD59-A6C34878D82A}">
                    <a16:rowId xmlns:a16="http://schemas.microsoft.com/office/drawing/2014/main" val="3696132198"/>
                  </a:ext>
                </a:extLst>
              </a:tr>
              <a:tr h="470970">
                <a:tc>
                  <a:txBody>
                    <a:bodyPr/>
                    <a:lstStyle/>
                    <a:p>
                      <a:pPr algn="l" fontAlgn="t"/>
                      <a:r>
                        <a:rPr lang="en-US" sz="1600" b="1" dirty="0">
                          <a:solidFill>
                            <a:schemeClr val="bg1"/>
                          </a:solidFill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Only Pre-Existing Predictors</a:t>
                      </a:r>
                    </a:p>
                  </a:txBody>
                  <a:tcPr marL="23813" marR="23813" marT="23813" marB="23813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0.8723</a:t>
                      </a:r>
                    </a:p>
                  </a:txBody>
                  <a:tcPr marL="23813" marR="23813" marT="23813" marB="23813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27.139</a:t>
                      </a:r>
                    </a:p>
                  </a:txBody>
                  <a:tcPr marL="23813" marR="23813" marT="23813" marB="23813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600" b="1" dirty="0">
                          <a:effectLst/>
                          <a:latin typeface="Open Sans" panose="020B0606030504020204" pitchFamily="34" charset="0"/>
                          <a:ea typeface="Open Sans" panose="020B0606030504020204" pitchFamily="34" charset="0"/>
                          <a:cs typeface="Open Sans" panose="020B0606030504020204" pitchFamily="34" charset="0"/>
                        </a:rPr>
                        <a:t>27.547</a:t>
                      </a:r>
                    </a:p>
                  </a:txBody>
                  <a:tcPr marL="23813" marR="23813" marT="23813" marB="23813" anchor="ctr"/>
                </a:tc>
                <a:extLst>
                  <a:ext uri="{0D108BD9-81ED-4DB2-BD59-A6C34878D82A}">
                    <a16:rowId xmlns:a16="http://schemas.microsoft.com/office/drawing/2014/main" val="3527365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864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5"/>
          <p:cNvSpPr txBox="1">
            <a:spLocks noGrp="1"/>
          </p:cNvSpPr>
          <p:nvPr>
            <p:ph type="title"/>
          </p:nvPr>
        </p:nvSpPr>
        <p:spPr>
          <a:xfrm>
            <a:off x="2549999" y="424881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Conclusion, Limitations, and Future Research</a:t>
            </a:r>
            <a:endParaRPr dirty="0"/>
          </a:p>
        </p:txBody>
      </p:sp>
      <p:sp>
        <p:nvSpPr>
          <p:cNvPr id="1156" name="Google Shape;1156;p85"/>
          <p:cNvSpPr txBox="1">
            <a:spLocks noGrp="1"/>
          </p:cNvSpPr>
          <p:nvPr>
            <p:ph type="subTitle" idx="1"/>
          </p:nvPr>
        </p:nvSpPr>
        <p:spPr>
          <a:xfrm>
            <a:off x="531339" y="1178219"/>
            <a:ext cx="8081319" cy="3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The different models used to predict fare had relatively similar results in their accuracy, and their ability to predict unseen data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Exploring the use of a random forest model to predict fare for a route that has not yet been created expands applications of this project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Major limitation for this project was the inability to use airport/city as predictors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Find a larger data set with a wider range of airports and more routes offered at each airport and city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85"/>
          <p:cNvSpPr txBox="1">
            <a:spLocks noGrp="1"/>
          </p:cNvSpPr>
          <p:nvPr>
            <p:ph type="title"/>
          </p:nvPr>
        </p:nvSpPr>
        <p:spPr>
          <a:xfrm>
            <a:off x="2549999" y="424881"/>
            <a:ext cx="4044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spcAft>
                <a:spcPts val="1600"/>
              </a:spcAft>
            </a:pPr>
            <a:r>
              <a:rPr lang="en" dirty="0">
                <a:solidFill>
                  <a:schemeClr val="dk1"/>
                </a:solidFill>
              </a:rPr>
              <a:t>Conclusion, Limitations, and Future Research</a:t>
            </a:r>
            <a:endParaRPr dirty="0"/>
          </a:p>
        </p:txBody>
      </p:sp>
      <p:sp>
        <p:nvSpPr>
          <p:cNvPr id="1156" name="Google Shape;1156;p85"/>
          <p:cNvSpPr txBox="1">
            <a:spLocks noGrp="1"/>
          </p:cNvSpPr>
          <p:nvPr>
            <p:ph type="subTitle" idx="1"/>
          </p:nvPr>
        </p:nvSpPr>
        <p:spPr>
          <a:xfrm>
            <a:off x="531339" y="1178219"/>
            <a:ext cx="8081319" cy="35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We now have many more budget airlines such as Spirit and Frontier offering low-cost alternatives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Explore if certain routes that have lots of budget airline activity have a lower fare (</a:t>
            </a:r>
            <a:r>
              <a:rPr lang="en-US" sz="1800" dirty="0" err="1"/>
              <a:t>ie</a:t>
            </a:r>
            <a:r>
              <a:rPr lang="en-US" sz="1800" dirty="0"/>
              <a:t>, the function of Southwest in this dataset)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Route fare today versus the past, examining time series data for how fare has changed and how it may change in the future</a:t>
            </a:r>
          </a:p>
          <a:p>
            <a:pPr marL="285750" lvl="0" indent="-285750" algn="l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Examine fare with different airline offerings as well as seasonality</a:t>
            </a:r>
          </a:p>
        </p:txBody>
      </p:sp>
    </p:spTree>
    <p:extLst>
      <p:ext uri="{BB962C8B-B14F-4D97-AF65-F5344CB8AC3E}">
        <p14:creationId xmlns:p14="http://schemas.microsoft.com/office/powerpoint/2010/main" val="41096833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123"/>
          <p:cNvSpPr txBox="1">
            <a:spLocks noGrp="1"/>
          </p:cNvSpPr>
          <p:nvPr>
            <p:ph type="title"/>
          </p:nvPr>
        </p:nvSpPr>
        <p:spPr>
          <a:xfrm>
            <a:off x="1388100" y="1076025"/>
            <a:ext cx="6367800" cy="28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br>
              <a:rPr lang="en" dirty="0"/>
            </a:br>
            <a:r>
              <a:rPr lang="en" sz="4400" dirty="0">
                <a:solidFill>
                  <a:schemeClr val="bg2"/>
                </a:solidFill>
              </a:rPr>
              <a:t>Questions?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82"/>
          <p:cNvSpPr/>
          <p:nvPr/>
        </p:nvSpPr>
        <p:spPr>
          <a:xfrm>
            <a:off x="2154039" y="1745927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0" name="Google Shape;1110;p82"/>
          <p:cNvSpPr/>
          <p:nvPr/>
        </p:nvSpPr>
        <p:spPr>
          <a:xfrm>
            <a:off x="6031184" y="1745927"/>
            <a:ext cx="986400" cy="986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3" name="Google Shape;1113;p82"/>
          <p:cNvSpPr txBox="1">
            <a:spLocks noGrp="1"/>
          </p:cNvSpPr>
          <p:nvPr>
            <p:ph type="subTitle" idx="3"/>
          </p:nvPr>
        </p:nvSpPr>
        <p:spPr>
          <a:xfrm>
            <a:off x="1209847" y="2889984"/>
            <a:ext cx="3021485" cy="9864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Create a regression model to estimate fare for a pre-existing route</a:t>
            </a:r>
            <a:endParaRPr sz="2000" dirty="0"/>
          </a:p>
        </p:txBody>
      </p:sp>
      <p:grpSp>
        <p:nvGrpSpPr>
          <p:cNvPr id="10" name="Google Shape;10109;p157">
            <a:extLst>
              <a:ext uri="{FF2B5EF4-FFF2-40B4-BE49-F238E27FC236}">
                <a16:creationId xmlns:a16="http://schemas.microsoft.com/office/drawing/2014/main" id="{FC056639-92EB-722E-9B0B-51190892EA82}"/>
              </a:ext>
            </a:extLst>
          </p:cNvPr>
          <p:cNvGrpSpPr/>
          <p:nvPr/>
        </p:nvGrpSpPr>
        <p:grpSpPr>
          <a:xfrm>
            <a:off x="2372129" y="2024478"/>
            <a:ext cx="545285" cy="492220"/>
            <a:chOff x="-5611575" y="3272950"/>
            <a:chExt cx="294600" cy="291450"/>
          </a:xfrm>
          <a:solidFill>
            <a:schemeClr val="tx1"/>
          </a:solidFill>
        </p:grpSpPr>
        <p:sp>
          <p:nvSpPr>
            <p:cNvPr id="11" name="Google Shape;10110;p157">
              <a:extLst>
                <a:ext uri="{FF2B5EF4-FFF2-40B4-BE49-F238E27FC236}">
                  <a16:creationId xmlns:a16="http://schemas.microsoft.com/office/drawing/2014/main" id="{55375B37-8D82-B7CE-3166-156CFEFD070D}"/>
                </a:ext>
              </a:extLst>
            </p:cNvPr>
            <p:cNvSpPr/>
            <p:nvPr/>
          </p:nvSpPr>
          <p:spPr>
            <a:xfrm>
              <a:off x="-5594250" y="3273750"/>
              <a:ext cx="85875" cy="84300"/>
            </a:xfrm>
            <a:custGeom>
              <a:avLst/>
              <a:gdLst/>
              <a:ahLst/>
              <a:cxnLst/>
              <a:rect l="l" t="t" r="r" b="b"/>
              <a:pathLst>
                <a:path w="3435" h="3372" extrusionOk="0">
                  <a:moveTo>
                    <a:pt x="1734" y="0"/>
                  </a:moveTo>
                  <a:cubicBezTo>
                    <a:pt x="788" y="0"/>
                    <a:pt x="32" y="756"/>
                    <a:pt x="32" y="1702"/>
                  </a:cubicBezTo>
                  <a:cubicBezTo>
                    <a:pt x="1" y="2678"/>
                    <a:pt x="820" y="3371"/>
                    <a:pt x="1702" y="3371"/>
                  </a:cubicBezTo>
                  <a:cubicBezTo>
                    <a:pt x="2269" y="3371"/>
                    <a:pt x="2899" y="3025"/>
                    <a:pt x="3214" y="2426"/>
                  </a:cubicBezTo>
                  <a:cubicBezTo>
                    <a:pt x="3340" y="2206"/>
                    <a:pt x="3435" y="1922"/>
                    <a:pt x="3435" y="1702"/>
                  </a:cubicBezTo>
                  <a:cubicBezTo>
                    <a:pt x="3435" y="756"/>
                    <a:pt x="2679" y="0"/>
                    <a:pt x="17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111;p157">
              <a:extLst>
                <a:ext uri="{FF2B5EF4-FFF2-40B4-BE49-F238E27FC236}">
                  <a16:creationId xmlns:a16="http://schemas.microsoft.com/office/drawing/2014/main" id="{001BCCE7-8AC5-0705-4592-A8591B9305CA}"/>
                </a:ext>
              </a:extLst>
            </p:cNvPr>
            <p:cNvSpPr/>
            <p:nvPr/>
          </p:nvSpPr>
          <p:spPr>
            <a:xfrm>
              <a:off x="-5457200" y="3324950"/>
              <a:ext cx="67775" cy="67750"/>
            </a:xfrm>
            <a:custGeom>
              <a:avLst/>
              <a:gdLst/>
              <a:ahLst/>
              <a:cxnLst/>
              <a:rect l="l" t="t" r="r" b="b"/>
              <a:pathLst>
                <a:path w="2711" h="2710" extrusionOk="0">
                  <a:moveTo>
                    <a:pt x="1009" y="0"/>
                  </a:moveTo>
                  <a:cubicBezTo>
                    <a:pt x="410" y="158"/>
                    <a:pt x="1" y="662"/>
                    <a:pt x="1" y="1323"/>
                  </a:cubicBezTo>
                  <a:cubicBezTo>
                    <a:pt x="1" y="2079"/>
                    <a:pt x="631" y="2710"/>
                    <a:pt x="1355" y="2710"/>
                  </a:cubicBezTo>
                  <a:cubicBezTo>
                    <a:pt x="1985" y="2710"/>
                    <a:pt x="2553" y="2268"/>
                    <a:pt x="2710" y="1701"/>
                  </a:cubicBezTo>
                  <a:lnTo>
                    <a:pt x="1355" y="1701"/>
                  </a:lnTo>
                  <a:cubicBezTo>
                    <a:pt x="1166" y="1701"/>
                    <a:pt x="1009" y="1544"/>
                    <a:pt x="1009" y="1323"/>
                  </a:cubicBezTo>
                  <a:lnTo>
                    <a:pt x="100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0112;p157">
              <a:extLst>
                <a:ext uri="{FF2B5EF4-FFF2-40B4-BE49-F238E27FC236}">
                  <a16:creationId xmlns:a16="http://schemas.microsoft.com/office/drawing/2014/main" id="{27183D38-FB47-F4CF-8EAF-D38E0E543014}"/>
                </a:ext>
              </a:extLst>
            </p:cNvPr>
            <p:cNvSpPr/>
            <p:nvPr/>
          </p:nvSpPr>
          <p:spPr>
            <a:xfrm>
              <a:off x="-5415450" y="3325725"/>
              <a:ext cx="25225" cy="24450"/>
            </a:xfrm>
            <a:custGeom>
              <a:avLst/>
              <a:gdLst/>
              <a:ahLst/>
              <a:cxnLst/>
              <a:rect l="l" t="t" r="r" b="b"/>
              <a:pathLst>
                <a:path w="1009" h="978" extrusionOk="0">
                  <a:moveTo>
                    <a:pt x="0" y="1"/>
                  </a:moveTo>
                  <a:lnTo>
                    <a:pt x="0" y="977"/>
                  </a:lnTo>
                  <a:lnTo>
                    <a:pt x="1009" y="977"/>
                  </a:lnTo>
                  <a:cubicBezTo>
                    <a:pt x="883" y="473"/>
                    <a:pt x="473" y="127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113;p157">
              <a:extLst>
                <a:ext uri="{FF2B5EF4-FFF2-40B4-BE49-F238E27FC236}">
                  <a16:creationId xmlns:a16="http://schemas.microsoft.com/office/drawing/2014/main" id="{B245D656-EC1E-A24A-E8B1-43DD52D4FCDE}"/>
                </a:ext>
              </a:extLst>
            </p:cNvPr>
            <p:cNvSpPr/>
            <p:nvPr/>
          </p:nvSpPr>
          <p:spPr>
            <a:xfrm>
              <a:off x="-5611575" y="3359600"/>
              <a:ext cx="118950" cy="204800"/>
            </a:xfrm>
            <a:custGeom>
              <a:avLst/>
              <a:gdLst/>
              <a:ahLst/>
              <a:cxnLst/>
              <a:rect l="l" t="t" r="r" b="b"/>
              <a:pathLst>
                <a:path w="4758" h="8192" extrusionOk="0">
                  <a:moveTo>
                    <a:pt x="694" y="0"/>
                  </a:moveTo>
                  <a:cubicBezTo>
                    <a:pt x="253" y="410"/>
                    <a:pt x="1" y="1008"/>
                    <a:pt x="1" y="1670"/>
                  </a:cubicBezTo>
                  <a:lnTo>
                    <a:pt x="1" y="3718"/>
                  </a:lnTo>
                  <a:cubicBezTo>
                    <a:pt x="1" y="4159"/>
                    <a:pt x="253" y="4569"/>
                    <a:pt x="662" y="4726"/>
                  </a:cubicBezTo>
                  <a:lnTo>
                    <a:pt x="662" y="7152"/>
                  </a:lnTo>
                  <a:cubicBezTo>
                    <a:pt x="662" y="7687"/>
                    <a:pt x="1135" y="8192"/>
                    <a:pt x="1670" y="8192"/>
                  </a:cubicBezTo>
                  <a:lnTo>
                    <a:pt x="3057" y="8192"/>
                  </a:lnTo>
                  <a:cubicBezTo>
                    <a:pt x="3624" y="8192"/>
                    <a:pt x="4096" y="7719"/>
                    <a:pt x="4096" y="7152"/>
                  </a:cubicBezTo>
                  <a:lnTo>
                    <a:pt x="4096" y="4726"/>
                  </a:lnTo>
                  <a:cubicBezTo>
                    <a:pt x="4474" y="4569"/>
                    <a:pt x="4758" y="4190"/>
                    <a:pt x="4758" y="3718"/>
                  </a:cubicBezTo>
                  <a:lnTo>
                    <a:pt x="4758" y="1670"/>
                  </a:lnTo>
                  <a:cubicBezTo>
                    <a:pt x="4758" y="1008"/>
                    <a:pt x="4474" y="410"/>
                    <a:pt x="4033" y="0"/>
                  </a:cubicBezTo>
                  <a:cubicBezTo>
                    <a:pt x="3718" y="347"/>
                    <a:pt x="3246" y="567"/>
                    <a:pt x="2742" y="662"/>
                  </a:cubicBezTo>
                  <a:lnTo>
                    <a:pt x="2742" y="2395"/>
                  </a:lnTo>
                  <a:cubicBezTo>
                    <a:pt x="2742" y="2584"/>
                    <a:pt x="2584" y="2741"/>
                    <a:pt x="2395" y="2741"/>
                  </a:cubicBezTo>
                  <a:cubicBezTo>
                    <a:pt x="2175" y="2741"/>
                    <a:pt x="2017" y="2584"/>
                    <a:pt x="2017" y="2395"/>
                  </a:cubicBezTo>
                  <a:lnTo>
                    <a:pt x="2017" y="662"/>
                  </a:lnTo>
                  <a:cubicBezTo>
                    <a:pt x="1513" y="567"/>
                    <a:pt x="1040" y="347"/>
                    <a:pt x="6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114;p157">
              <a:extLst>
                <a:ext uri="{FF2B5EF4-FFF2-40B4-BE49-F238E27FC236}">
                  <a16:creationId xmlns:a16="http://schemas.microsoft.com/office/drawing/2014/main" id="{C5B19A4B-C693-5C7E-319D-D032233A32CD}"/>
                </a:ext>
              </a:extLst>
            </p:cNvPr>
            <p:cNvSpPr/>
            <p:nvPr/>
          </p:nvSpPr>
          <p:spPr>
            <a:xfrm>
              <a:off x="-5510750" y="3272950"/>
              <a:ext cx="193775" cy="187475"/>
            </a:xfrm>
            <a:custGeom>
              <a:avLst/>
              <a:gdLst/>
              <a:ahLst/>
              <a:cxnLst/>
              <a:rect l="l" t="t" r="r" b="b"/>
              <a:pathLst>
                <a:path w="7751" h="7499" extrusionOk="0">
                  <a:moveTo>
                    <a:pt x="3497" y="1355"/>
                  </a:moveTo>
                  <a:cubicBezTo>
                    <a:pt x="4663" y="1355"/>
                    <a:pt x="5577" y="2269"/>
                    <a:pt x="5577" y="3403"/>
                  </a:cubicBezTo>
                  <a:cubicBezTo>
                    <a:pt x="5577" y="4569"/>
                    <a:pt x="4600" y="5451"/>
                    <a:pt x="3497" y="5451"/>
                  </a:cubicBezTo>
                  <a:cubicBezTo>
                    <a:pt x="2363" y="5451"/>
                    <a:pt x="1450" y="4569"/>
                    <a:pt x="1450" y="3403"/>
                  </a:cubicBezTo>
                  <a:cubicBezTo>
                    <a:pt x="1450" y="2269"/>
                    <a:pt x="2363" y="1355"/>
                    <a:pt x="3497" y="1355"/>
                  </a:cubicBezTo>
                  <a:close/>
                  <a:moveTo>
                    <a:pt x="0" y="1"/>
                  </a:moveTo>
                  <a:cubicBezTo>
                    <a:pt x="441" y="410"/>
                    <a:pt x="725" y="1009"/>
                    <a:pt x="725" y="1671"/>
                  </a:cubicBezTo>
                  <a:cubicBezTo>
                    <a:pt x="725" y="2112"/>
                    <a:pt x="599" y="2521"/>
                    <a:pt x="410" y="2868"/>
                  </a:cubicBezTo>
                  <a:cubicBezTo>
                    <a:pt x="1040" y="3403"/>
                    <a:pt x="1387" y="4191"/>
                    <a:pt x="1387" y="5105"/>
                  </a:cubicBezTo>
                  <a:lnTo>
                    <a:pt x="1387" y="7152"/>
                  </a:lnTo>
                  <a:cubicBezTo>
                    <a:pt x="1387" y="7278"/>
                    <a:pt x="1387" y="7404"/>
                    <a:pt x="1355" y="7499"/>
                  </a:cubicBezTo>
                  <a:lnTo>
                    <a:pt x="5829" y="7499"/>
                  </a:lnTo>
                  <a:cubicBezTo>
                    <a:pt x="6396" y="7499"/>
                    <a:pt x="6900" y="7026"/>
                    <a:pt x="6900" y="6491"/>
                  </a:cubicBezTo>
                  <a:lnTo>
                    <a:pt x="6900" y="694"/>
                  </a:lnTo>
                  <a:lnTo>
                    <a:pt x="7246" y="694"/>
                  </a:lnTo>
                  <a:cubicBezTo>
                    <a:pt x="7751" y="694"/>
                    <a:pt x="7751" y="1"/>
                    <a:pt x="7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9306;p155">
            <a:extLst>
              <a:ext uri="{FF2B5EF4-FFF2-40B4-BE49-F238E27FC236}">
                <a16:creationId xmlns:a16="http://schemas.microsoft.com/office/drawing/2014/main" id="{C433C42A-D8E9-FFE0-A857-3DCACD125F32}"/>
              </a:ext>
            </a:extLst>
          </p:cNvPr>
          <p:cNvGrpSpPr/>
          <p:nvPr/>
        </p:nvGrpSpPr>
        <p:grpSpPr>
          <a:xfrm>
            <a:off x="6263323" y="1969648"/>
            <a:ext cx="531760" cy="514143"/>
            <a:chOff x="-45673275" y="3937700"/>
            <a:chExt cx="299325" cy="300900"/>
          </a:xfrm>
          <a:solidFill>
            <a:schemeClr val="tx1"/>
          </a:solidFill>
        </p:grpSpPr>
        <p:sp>
          <p:nvSpPr>
            <p:cNvPr id="17" name="Google Shape;9307;p155">
              <a:extLst>
                <a:ext uri="{FF2B5EF4-FFF2-40B4-BE49-F238E27FC236}">
                  <a16:creationId xmlns:a16="http://schemas.microsoft.com/office/drawing/2014/main" id="{6B219FEE-CB5B-8465-C5BF-FA6EA4C67542}"/>
                </a:ext>
              </a:extLst>
            </p:cNvPr>
            <p:cNvSpPr/>
            <p:nvPr/>
          </p:nvSpPr>
          <p:spPr>
            <a:xfrm>
              <a:off x="-45673275" y="3937700"/>
              <a:ext cx="285925" cy="135500"/>
            </a:xfrm>
            <a:custGeom>
              <a:avLst/>
              <a:gdLst/>
              <a:ahLst/>
              <a:cxnLst/>
              <a:rect l="l" t="t" r="r" b="b"/>
              <a:pathLst>
                <a:path w="11437" h="5420" extrusionOk="0">
                  <a:moveTo>
                    <a:pt x="11437" y="1"/>
                  </a:moveTo>
                  <a:lnTo>
                    <a:pt x="221" y="3435"/>
                  </a:lnTo>
                  <a:cubicBezTo>
                    <a:pt x="63" y="3466"/>
                    <a:pt x="0" y="3624"/>
                    <a:pt x="0" y="3781"/>
                  </a:cubicBezTo>
                  <a:cubicBezTo>
                    <a:pt x="0" y="3939"/>
                    <a:pt x="95" y="4065"/>
                    <a:pt x="221" y="4159"/>
                  </a:cubicBezTo>
                  <a:lnTo>
                    <a:pt x="4348" y="5420"/>
                  </a:lnTo>
                  <a:lnTo>
                    <a:pt x="11405" y="64"/>
                  </a:lnTo>
                  <a:lnTo>
                    <a:pt x="114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9308;p155">
              <a:extLst>
                <a:ext uri="{FF2B5EF4-FFF2-40B4-BE49-F238E27FC236}">
                  <a16:creationId xmlns:a16="http://schemas.microsoft.com/office/drawing/2014/main" id="{D4E36635-BDEF-F5C2-F1FE-AD6C8B0BDCCA}"/>
                </a:ext>
              </a:extLst>
            </p:cNvPr>
            <p:cNvSpPr/>
            <p:nvPr/>
          </p:nvSpPr>
          <p:spPr>
            <a:xfrm>
              <a:off x="-45577975" y="3990475"/>
              <a:ext cx="151250" cy="150925"/>
            </a:xfrm>
            <a:custGeom>
              <a:avLst/>
              <a:gdLst/>
              <a:ahLst/>
              <a:cxnLst/>
              <a:rect l="l" t="t" r="r" b="b"/>
              <a:pathLst>
                <a:path w="6050" h="6037" extrusionOk="0">
                  <a:moveTo>
                    <a:pt x="6049" y="1"/>
                  </a:moveTo>
                  <a:lnTo>
                    <a:pt x="536" y="4159"/>
                  </a:lnTo>
                  <a:lnTo>
                    <a:pt x="32" y="5577"/>
                  </a:lnTo>
                  <a:cubicBezTo>
                    <a:pt x="0" y="5703"/>
                    <a:pt x="32" y="5861"/>
                    <a:pt x="126" y="5955"/>
                  </a:cubicBezTo>
                  <a:cubicBezTo>
                    <a:pt x="186" y="6015"/>
                    <a:pt x="259" y="6037"/>
                    <a:pt x="336" y="6037"/>
                  </a:cubicBezTo>
                  <a:cubicBezTo>
                    <a:pt x="381" y="6037"/>
                    <a:pt x="427" y="6030"/>
                    <a:pt x="473" y="6018"/>
                  </a:cubicBezTo>
                  <a:lnTo>
                    <a:pt x="1891" y="5514"/>
                  </a:lnTo>
                  <a:lnTo>
                    <a:pt x="604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9309;p155">
              <a:extLst>
                <a:ext uri="{FF2B5EF4-FFF2-40B4-BE49-F238E27FC236}">
                  <a16:creationId xmlns:a16="http://schemas.microsoft.com/office/drawing/2014/main" id="{9957C0F8-F650-2F10-2FAE-FA48B7A6E6CC}"/>
                </a:ext>
              </a:extLst>
            </p:cNvPr>
            <p:cNvSpPr/>
            <p:nvPr/>
          </p:nvSpPr>
          <p:spPr>
            <a:xfrm>
              <a:off x="-45509450" y="3951100"/>
              <a:ext cx="135500" cy="286725"/>
            </a:xfrm>
            <a:custGeom>
              <a:avLst/>
              <a:gdLst/>
              <a:ahLst/>
              <a:cxnLst/>
              <a:rect l="l" t="t" r="r" b="b"/>
              <a:pathLst>
                <a:path w="5420" h="11469" extrusionOk="0">
                  <a:moveTo>
                    <a:pt x="5419" y="0"/>
                  </a:moveTo>
                  <a:lnTo>
                    <a:pt x="5356" y="32"/>
                  </a:lnTo>
                  <a:lnTo>
                    <a:pt x="0" y="7089"/>
                  </a:lnTo>
                  <a:lnTo>
                    <a:pt x="1261" y="11216"/>
                  </a:lnTo>
                  <a:cubicBezTo>
                    <a:pt x="1324" y="11374"/>
                    <a:pt x="1481" y="11468"/>
                    <a:pt x="1639" y="11468"/>
                  </a:cubicBezTo>
                  <a:cubicBezTo>
                    <a:pt x="1796" y="11468"/>
                    <a:pt x="1891" y="11342"/>
                    <a:pt x="1985" y="11216"/>
                  </a:cubicBezTo>
                  <a:lnTo>
                    <a:pt x="54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9310;p155">
              <a:extLst>
                <a:ext uri="{FF2B5EF4-FFF2-40B4-BE49-F238E27FC236}">
                  <a16:creationId xmlns:a16="http://schemas.microsoft.com/office/drawing/2014/main" id="{339F90F8-9648-19AD-919A-81BFF768DC20}"/>
                </a:ext>
              </a:extLst>
            </p:cNvPr>
            <p:cNvSpPr/>
            <p:nvPr/>
          </p:nvSpPr>
          <p:spPr>
            <a:xfrm>
              <a:off x="-45670925" y="4114125"/>
              <a:ext cx="72500" cy="70325"/>
            </a:xfrm>
            <a:custGeom>
              <a:avLst/>
              <a:gdLst/>
              <a:ahLst/>
              <a:cxnLst/>
              <a:rect l="l" t="t" r="r" b="b"/>
              <a:pathLst>
                <a:path w="2900" h="2813" extrusionOk="0">
                  <a:moveTo>
                    <a:pt x="2521" y="1"/>
                  </a:moveTo>
                  <a:cubicBezTo>
                    <a:pt x="2435" y="1"/>
                    <a:pt x="2348" y="32"/>
                    <a:pt x="2269" y="95"/>
                  </a:cubicBezTo>
                  <a:lnTo>
                    <a:pt x="127" y="2206"/>
                  </a:lnTo>
                  <a:cubicBezTo>
                    <a:pt x="1" y="2332"/>
                    <a:pt x="1" y="2553"/>
                    <a:pt x="127" y="2742"/>
                  </a:cubicBezTo>
                  <a:cubicBezTo>
                    <a:pt x="190" y="2789"/>
                    <a:pt x="277" y="2813"/>
                    <a:pt x="371" y="2813"/>
                  </a:cubicBezTo>
                  <a:cubicBezTo>
                    <a:pt x="466" y="2813"/>
                    <a:pt x="568" y="2789"/>
                    <a:pt x="662" y="2742"/>
                  </a:cubicBezTo>
                  <a:lnTo>
                    <a:pt x="2773" y="600"/>
                  </a:lnTo>
                  <a:cubicBezTo>
                    <a:pt x="2899" y="473"/>
                    <a:pt x="2899" y="253"/>
                    <a:pt x="2773" y="95"/>
                  </a:cubicBezTo>
                  <a:cubicBezTo>
                    <a:pt x="2695" y="32"/>
                    <a:pt x="2608" y="1"/>
                    <a:pt x="252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311;p155">
              <a:extLst>
                <a:ext uri="{FF2B5EF4-FFF2-40B4-BE49-F238E27FC236}">
                  <a16:creationId xmlns:a16="http://schemas.microsoft.com/office/drawing/2014/main" id="{4F988C32-DE1B-C08B-7F26-190B5323CCDF}"/>
                </a:ext>
              </a:extLst>
            </p:cNvPr>
            <p:cNvSpPr/>
            <p:nvPr/>
          </p:nvSpPr>
          <p:spPr>
            <a:xfrm>
              <a:off x="-45620500" y="4163550"/>
              <a:ext cx="70900" cy="71125"/>
            </a:xfrm>
            <a:custGeom>
              <a:avLst/>
              <a:gdLst/>
              <a:ahLst/>
              <a:cxnLst/>
              <a:rect l="l" t="t" r="r" b="b"/>
              <a:pathLst>
                <a:path w="2836" h="2845" extrusionOk="0">
                  <a:moveTo>
                    <a:pt x="2489" y="1"/>
                  </a:moveTo>
                  <a:cubicBezTo>
                    <a:pt x="2395" y="1"/>
                    <a:pt x="2300" y="24"/>
                    <a:pt x="2237" y="72"/>
                  </a:cubicBezTo>
                  <a:lnTo>
                    <a:pt x="126" y="2214"/>
                  </a:lnTo>
                  <a:cubicBezTo>
                    <a:pt x="0" y="2340"/>
                    <a:pt x="0" y="2561"/>
                    <a:pt x="126" y="2718"/>
                  </a:cubicBezTo>
                  <a:cubicBezTo>
                    <a:pt x="221" y="2781"/>
                    <a:pt x="284" y="2844"/>
                    <a:pt x="378" y="2844"/>
                  </a:cubicBezTo>
                  <a:cubicBezTo>
                    <a:pt x="441" y="2844"/>
                    <a:pt x="567" y="2781"/>
                    <a:pt x="599" y="2718"/>
                  </a:cubicBezTo>
                  <a:lnTo>
                    <a:pt x="2741" y="607"/>
                  </a:lnTo>
                  <a:cubicBezTo>
                    <a:pt x="2836" y="481"/>
                    <a:pt x="2836" y="229"/>
                    <a:pt x="2741" y="72"/>
                  </a:cubicBezTo>
                  <a:cubicBezTo>
                    <a:pt x="2678" y="24"/>
                    <a:pt x="2584" y="1"/>
                    <a:pt x="2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9312;p155">
              <a:extLst>
                <a:ext uri="{FF2B5EF4-FFF2-40B4-BE49-F238E27FC236}">
                  <a16:creationId xmlns:a16="http://schemas.microsoft.com/office/drawing/2014/main" id="{54C4BAD0-9456-DDDE-B738-0163F8B35983}"/>
                </a:ext>
              </a:extLst>
            </p:cNvPr>
            <p:cNvSpPr/>
            <p:nvPr/>
          </p:nvSpPr>
          <p:spPr>
            <a:xfrm>
              <a:off x="-45673275" y="4159625"/>
              <a:ext cx="79575" cy="78975"/>
            </a:xfrm>
            <a:custGeom>
              <a:avLst/>
              <a:gdLst/>
              <a:ahLst/>
              <a:cxnLst/>
              <a:rect l="l" t="t" r="r" b="b"/>
              <a:pathLst>
                <a:path w="3183" h="3159" extrusionOk="0">
                  <a:moveTo>
                    <a:pt x="2816" y="0"/>
                  </a:moveTo>
                  <a:cubicBezTo>
                    <a:pt x="2726" y="0"/>
                    <a:pt x="2631" y="24"/>
                    <a:pt x="2552" y="71"/>
                  </a:cubicBezTo>
                  <a:lnTo>
                    <a:pt x="95" y="2529"/>
                  </a:lnTo>
                  <a:cubicBezTo>
                    <a:pt x="0" y="2655"/>
                    <a:pt x="0" y="2875"/>
                    <a:pt x="95" y="3033"/>
                  </a:cubicBezTo>
                  <a:cubicBezTo>
                    <a:pt x="189" y="3127"/>
                    <a:pt x="252" y="3159"/>
                    <a:pt x="347" y="3159"/>
                  </a:cubicBezTo>
                  <a:cubicBezTo>
                    <a:pt x="441" y="3159"/>
                    <a:pt x="536" y="3127"/>
                    <a:pt x="599" y="3033"/>
                  </a:cubicBezTo>
                  <a:lnTo>
                    <a:pt x="3025" y="607"/>
                  </a:lnTo>
                  <a:cubicBezTo>
                    <a:pt x="3182" y="449"/>
                    <a:pt x="3182" y="197"/>
                    <a:pt x="3056" y="71"/>
                  </a:cubicBezTo>
                  <a:cubicBezTo>
                    <a:pt x="2993" y="24"/>
                    <a:pt x="2907" y="0"/>
                    <a:pt x="28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113;p82">
            <a:extLst>
              <a:ext uri="{FF2B5EF4-FFF2-40B4-BE49-F238E27FC236}">
                <a16:creationId xmlns:a16="http://schemas.microsoft.com/office/drawing/2014/main" id="{7A19E1FD-EB21-3D76-C050-8EBE31DEC818}"/>
              </a:ext>
            </a:extLst>
          </p:cNvPr>
          <p:cNvSpPr txBox="1">
            <a:spLocks/>
          </p:cNvSpPr>
          <p:nvPr/>
        </p:nvSpPr>
        <p:spPr>
          <a:xfrm>
            <a:off x="5013641" y="2889984"/>
            <a:ext cx="3021485" cy="9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7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ctr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100"/>
              <a:buFont typeface="Josefin Sans"/>
              <a:buNone/>
              <a:defRPr sz="21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/>
            <a:r>
              <a:rPr lang="it-IT" sz="2000" dirty="0"/>
              <a:t>Create a model to estimate fare for new routes</a:t>
            </a:r>
          </a:p>
        </p:txBody>
      </p:sp>
      <p:sp>
        <p:nvSpPr>
          <p:cNvPr id="1124" name="TextBox 1123">
            <a:extLst>
              <a:ext uri="{FF2B5EF4-FFF2-40B4-BE49-F238E27FC236}">
                <a16:creationId xmlns:a16="http://schemas.microsoft.com/office/drawing/2014/main" id="{35E56FCE-3EE8-436F-C1FA-AA689631D79F}"/>
              </a:ext>
            </a:extLst>
          </p:cNvPr>
          <p:cNvSpPr txBox="1"/>
          <p:nvPr/>
        </p:nvSpPr>
        <p:spPr>
          <a:xfrm>
            <a:off x="2401086" y="692109"/>
            <a:ext cx="43418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5400" b="1" dirty="0">
                <a:solidFill>
                  <a:srgbClr val="9DDFCF"/>
                </a:solidFill>
                <a:latin typeface="Josefin Sans"/>
                <a:sym typeface="Josefin Sans"/>
              </a:rPr>
              <a:t>Project Aims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5120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80"/>
          <p:cNvSpPr txBox="1">
            <a:spLocks noGrp="1"/>
          </p:cNvSpPr>
          <p:nvPr>
            <p:ph type="title"/>
          </p:nvPr>
        </p:nvSpPr>
        <p:spPr>
          <a:xfrm>
            <a:off x="1912500" y="2160600"/>
            <a:ext cx="5319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9"/>
          <p:cNvSpPr txBox="1">
            <a:spLocks noGrp="1"/>
          </p:cNvSpPr>
          <p:nvPr>
            <p:ph type="title"/>
          </p:nvPr>
        </p:nvSpPr>
        <p:spPr>
          <a:xfrm flipH="1">
            <a:off x="1993199" y="551847"/>
            <a:ext cx="5157600" cy="106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Fare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FDEF62-DB90-A9A1-7B3A-9E324AD9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38" y="1758778"/>
            <a:ext cx="3599935" cy="222421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A40AFC-F429-E06B-1A1B-D79C64DD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935" y="1758778"/>
            <a:ext cx="3599935" cy="222421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9"/>
          <p:cNvSpPr txBox="1">
            <a:spLocks noGrp="1"/>
          </p:cNvSpPr>
          <p:nvPr>
            <p:ph type="title"/>
          </p:nvPr>
        </p:nvSpPr>
        <p:spPr>
          <a:xfrm flipH="1">
            <a:off x="0" y="765310"/>
            <a:ext cx="9143999" cy="790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Starting and Ending Airports, Cities</a:t>
            </a:r>
            <a:endParaRPr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FDEF62-DB90-A9A1-7B3A-9E324AD9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06162" y="1758778"/>
            <a:ext cx="3599887" cy="222421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A40AFC-F429-E06B-1A1B-D79C64DD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111959" y="1758778"/>
            <a:ext cx="3599887" cy="2224216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562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8"/>
          <p:cNvSpPr txBox="1">
            <a:spLocks noGrp="1"/>
          </p:cNvSpPr>
          <p:nvPr>
            <p:ph type="title"/>
          </p:nvPr>
        </p:nvSpPr>
        <p:spPr>
          <a:xfrm>
            <a:off x="707550" y="1922950"/>
            <a:ext cx="4860000" cy="8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Correlation Matrix</a:t>
            </a:r>
            <a:endParaRPr sz="4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D59E329-8713-6896-0A75-5DCF625096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62" r="12821"/>
          <a:stretch/>
        </p:blipFill>
        <p:spPr bwMode="auto">
          <a:xfrm>
            <a:off x="5567550" y="1219900"/>
            <a:ext cx="3282753" cy="2703699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1105;p81">
            <a:extLst>
              <a:ext uri="{FF2B5EF4-FFF2-40B4-BE49-F238E27FC236}">
                <a16:creationId xmlns:a16="http://schemas.microsoft.com/office/drawing/2014/main" id="{73C59374-A5F9-0F68-2AF1-CB57BB96590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65196" y="2693390"/>
            <a:ext cx="3513300" cy="43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Examining the numerical predictors in our dataset</a:t>
            </a:r>
            <a:endParaRPr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79"/>
          <p:cNvSpPr txBox="1">
            <a:spLocks noGrp="1"/>
          </p:cNvSpPr>
          <p:nvPr>
            <p:ph type="title"/>
          </p:nvPr>
        </p:nvSpPr>
        <p:spPr>
          <a:xfrm flipH="1">
            <a:off x="0" y="765310"/>
            <a:ext cx="9143999" cy="7903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Fare and Numerical Predictors</a:t>
            </a:r>
            <a:endParaRPr sz="4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FDEF62-DB90-A9A1-7B3A-9E324AD97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706162" y="1758778"/>
            <a:ext cx="3599887" cy="222421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7A40AFC-F429-E06B-1A1B-D79C64DDE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5111959" y="1758778"/>
            <a:ext cx="3599887" cy="2224215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154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090;p79">
            <a:extLst>
              <a:ext uri="{FF2B5EF4-FFF2-40B4-BE49-F238E27FC236}">
                <a16:creationId xmlns:a16="http://schemas.microsoft.com/office/drawing/2014/main" id="{83286367-D754-CD65-499F-AEDC8C5C1660}"/>
              </a:ext>
            </a:extLst>
          </p:cNvPr>
          <p:cNvSpPr txBox="1">
            <a:spLocks/>
          </p:cNvSpPr>
          <p:nvPr/>
        </p:nvSpPr>
        <p:spPr>
          <a:xfrm flipH="1">
            <a:off x="1" y="248503"/>
            <a:ext cx="9143999" cy="790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Josefin Sans"/>
              <a:buNone/>
              <a:defRPr sz="3000" b="1" i="0" u="none" strike="noStrike" cap="none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3200" dirty="0"/>
              <a:t>Fare and Categorical Predictors</a:t>
            </a: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EC920807-4D25-12FA-2331-FD3CC04F1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1512817" y="994961"/>
            <a:ext cx="2934658" cy="181320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Picture 2">
            <a:extLst>
              <a:ext uri="{FF2B5EF4-FFF2-40B4-BE49-F238E27FC236}">
                <a16:creationId xmlns:a16="http://schemas.microsoft.com/office/drawing/2014/main" id="{626042F2-6803-3FDC-ED24-2BDF30386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4767834" y="996950"/>
            <a:ext cx="2934658" cy="181320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7DDE382-A130-4603-3192-4376EF2C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/>
        </p:blipFill>
        <p:spPr bwMode="auto">
          <a:xfrm>
            <a:off x="1512817" y="3081797"/>
            <a:ext cx="2934658" cy="181320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2">
            <a:extLst>
              <a:ext uri="{FF2B5EF4-FFF2-40B4-BE49-F238E27FC236}">
                <a16:creationId xmlns:a16="http://schemas.microsoft.com/office/drawing/2014/main" id="{C57FD464-33D3-AE4E-6A44-FB61B4A06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4767834" y="3081797"/>
            <a:ext cx="2934658" cy="1813200"/>
          </a:xfrm>
          <a:prstGeom prst="rect">
            <a:avLst/>
          </a:prstGeom>
          <a:noFill/>
          <a:ln w="762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quatic and Physical Therapy Center XL by Slidesgo">
  <a:themeElements>
    <a:clrScheme name="Simple Light">
      <a:dk1>
        <a:srgbClr val="1A6864"/>
      </a:dk1>
      <a:lt1>
        <a:srgbClr val="FFFFFF"/>
      </a:lt1>
      <a:dk2>
        <a:srgbClr val="28897B"/>
      </a:dk2>
      <a:lt2>
        <a:srgbClr val="80DDC4"/>
      </a:lt2>
      <a:accent1>
        <a:srgbClr val="28897B"/>
      </a:accent1>
      <a:accent2>
        <a:srgbClr val="9DDFCF"/>
      </a:accent2>
      <a:accent3>
        <a:srgbClr val="EBF7F4"/>
      </a:accent3>
      <a:accent4>
        <a:srgbClr val="66BBA8"/>
      </a:accent4>
      <a:accent5>
        <a:srgbClr val="EBF7F4"/>
      </a:accent5>
      <a:accent6>
        <a:srgbClr val="1A6864"/>
      </a:accent6>
      <a:hlink>
        <a:srgbClr val="28897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1167</TotalTime>
  <Words>487</Words>
  <Application>Microsoft Office PowerPoint</Application>
  <PresentationFormat>On-screen Show (16:9)</PresentationFormat>
  <Paragraphs>101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Open Sans</vt:lpstr>
      <vt:lpstr>Josefin Sans</vt:lpstr>
      <vt:lpstr>Aquatic and Physical Therapy Center XL by Slidesgo</vt:lpstr>
      <vt:lpstr>Modeling Fare for Airline Routes</vt:lpstr>
      <vt:lpstr>Airfares Data</vt:lpstr>
      <vt:lpstr>PowerPoint Presentation</vt:lpstr>
      <vt:lpstr>Exploratory Data Analysis</vt:lpstr>
      <vt:lpstr>Fare</vt:lpstr>
      <vt:lpstr>Starting and Ending Airports, Cities</vt:lpstr>
      <vt:lpstr>Correlation Matrix</vt:lpstr>
      <vt:lpstr>Fare and Numerical Predictors</vt:lpstr>
      <vt:lpstr>PowerPoint Presentation</vt:lpstr>
      <vt:lpstr>Methods</vt:lpstr>
      <vt:lpstr>Linear Regression</vt:lpstr>
      <vt:lpstr>Logistic Regression</vt:lpstr>
      <vt:lpstr>Ridge Regression</vt:lpstr>
      <vt:lpstr>Lasso Regression</vt:lpstr>
      <vt:lpstr>Random Forest</vt:lpstr>
      <vt:lpstr>Support Vector Machine</vt:lpstr>
      <vt:lpstr>PowerPoint Presentation</vt:lpstr>
      <vt:lpstr>Random Forest Variable Importance Plot</vt:lpstr>
      <vt:lpstr>Model to Estimate Fare for New Routes</vt:lpstr>
      <vt:lpstr>Model to Estimate Fare for New Routes</vt:lpstr>
      <vt:lpstr>PowerPoint Presentation</vt:lpstr>
      <vt:lpstr>Conclusion, Limitations, and Future Research</vt:lpstr>
      <vt:lpstr>Conclusion, Limitations, and Future Research</vt:lpstr>
      <vt:lpstr>Thanks!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Fare for Airline Routes</dc:title>
  <cp:lastModifiedBy>Yonash, Madison</cp:lastModifiedBy>
  <cp:revision>13</cp:revision>
  <dcterms:modified xsi:type="dcterms:W3CDTF">2023-04-24T14:22:59Z</dcterms:modified>
</cp:coreProperties>
</file>